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357" r:id="rId3"/>
    <p:sldId id="367" r:id="rId4"/>
    <p:sldId id="364" r:id="rId5"/>
    <p:sldId id="370" r:id="rId6"/>
    <p:sldId id="375" r:id="rId7"/>
    <p:sldId id="371" r:id="rId8"/>
    <p:sldId id="468" r:id="rId9"/>
    <p:sldId id="372" r:id="rId10"/>
    <p:sldId id="373" r:id="rId11"/>
    <p:sldId id="374" r:id="rId12"/>
    <p:sldId id="366" r:id="rId13"/>
    <p:sldId id="466" r:id="rId14"/>
    <p:sldId id="464" r:id="rId15"/>
    <p:sldId id="352" r:id="rId16"/>
    <p:sldId id="353" r:id="rId17"/>
    <p:sldId id="354" r:id="rId18"/>
    <p:sldId id="355" r:id="rId19"/>
    <p:sldId id="348" r:id="rId20"/>
    <p:sldId id="467" r:id="rId21"/>
    <p:sldId id="276"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189" userDrawn="1">
          <p15:clr>
            <a:srgbClr val="A4A3A4"/>
          </p15:clr>
        </p15:guide>
        <p15:guide id="3" orient="horz" pos="4201" userDrawn="1">
          <p15:clr>
            <a:srgbClr val="A4A3A4"/>
          </p15:clr>
        </p15:guide>
        <p15:guide id="4" orient="horz" pos="1344" userDrawn="1">
          <p15:clr>
            <a:srgbClr val="A4A3A4"/>
          </p15:clr>
        </p15:guide>
        <p15:guide id="6" orient="horz" pos="2659" userDrawn="1">
          <p15:clr>
            <a:srgbClr val="A4A3A4"/>
          </p15:clr>
        </p15:guide>
        <p15:guide id="7" pos="3727" userDrawn="1">
          <p15:clr>
            <a:srgbClr val="A4A3A4"/>
          </p15:clr>
        </p15:guide>
        <p15:guide id="8" pos="1776" userDrawn="1">
          <p15:clr>
            <a:srgbClr val="A4A3A4"/>
          </p15:clr>
        </p15:guide>
        <p15:guide id="9" pos="9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Zhang" initials="RZ" lastIdx="2" clrIdx="0">
    <p:extLst>
      <p:ext uri="{19B8F6BF-5375-455C-9EA6-DF929625EA0E}">
        <p15:presenceInfo xmlns:p15="http://schemas.microsoft.com/office/powerpoint/2012/main" userId="S-1-5-21-1373690915-982403675-2486392742-2187" providerId="AD"/>
      </p:ext>
    </p:extLst>
  </p:cmAuthor>
  <p:cmAuthor id="2" name="Steve Wickham" initials="SW" lastIdx="1" clrIdx="1">
    <p:extLst>
      <p:ext uri="{19B8F6BF-5375-455C-9EA6-DF929625EA0E}">
        <p15:presenceInfo xmlns:p15="http://schemas.microsoft.com/office/powerpoint/2012/main" userId="S-1-5-21-1373690915-982403675-2486392742-1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a:srgbClr val="262626"/>
    <a:srgbClr val="00AEEF"/>
    <a:srgbClr val="2B8D30"/>
    <a:srgbClr val="29CA97"/>
    <a:srgbClr val="27AD7D"/>
    <a:srgbClr val="29B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81969" autoAdjust="0"/>
  </p:normalViewPr>
  <p:slideViewPr>
    <p:cSldViewPr snapToGrid="0" snapToObjects="1">
      <p:cViewPr varScale="1">
        <p:scale>
          <a:sx n="114" d="100"/>
          <a:sy n="114" d="100"/>
        </p:scale>
        <p:origin x="1032" y="168"/>
      </p:cViewPr>
      <p:guideLst>
        <p:guide orient="horz" pos="187"/>
        <p:guide pos="189"/>
        <p:guide orient="horz" pos="4201"/>
        <p:guide orient="horz" pos="1344"/>
        <p:guide orient="horz" pos="2659"/>
        <p:guide pos="3727"/>
        <p:guide pos="1776"/>
        <p:guide pos="9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g4geiger-my.sharepoint.com/personal/swickham_geiger_com/Documents/Desktop/Electric%20&amp;%20Gas%20Usage%20Tracker%20January%20-%20December%20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Electricity Usage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377890327643061E-2"/>
          <c:y val="3.636440514912917E-2"/>
          <c:w val="0.90073534781597986"/>
          <c:h val="0.70027878535400689"/>
        </c:manualLayout>
      </c:layout>
      <c:barChart>
        <c:barDir val="col"/>
        <c:grouping val="clustered"/>
        <c:varyColors val="0"/>
        <c:ser>
          <c:idx val="0"/>
          <c:order val="0"/>
          <c:tx>
            <c:strRef>
              <c:f>'Utilities Tracker 2021'!$K$2</c:f>
              <c:strCache>
                <c:ptCount val="1"/>
              </c:strCache>
            </c:strRef>
          </c:tx>
          <c:spPr>
            <a:solidFill>
              <a:schemeClr val="accent1"/>
            </a:solidFill>
            <a:ln>
              <a:noFill/>
            </a:ln>
            <a:effectLst/>
          </c:spPr>
          <c:invertIfNegative val="0"/>
          <c:cat>
            <c:strRef>
              <c:f>'Utilities Tracker 2021'!$J$3:$J$16</c:f>
              <c:strCache>
                <c:ptCount val="14"/>
                <c:pt idx="2">
                  <c:v>07.01.21</c:v>
                </c:pt>
                <c:pt idx="3">
                  <c:v>01.02.21</c:v>
                </c:pt>
                <c:pt idx="4">
                  <c:v>01.03.21</c:v>
                </c:pt>
                <c:pt idx="5">
                  <c:v>06.04.21</c:v>
                </c:pt>
                <c:pt idx="6">
                  <c:v>01.05.21</c:v>
                </c:pt>
                <c:pt idx="7">
                  <c:v>01.06.21</c:v>
                </c:pt>
                <c:pt idx="8">
                  <c:v>01.07.21</c:v>
                </c:pt>
                <c:pt idx="9">
                  <c:v>01.08.21</c:v>
                </c:pt>
                <c:pt idx="10">
                  <c:v>01.09.21</c:v>
                </c:pt>
                <c:pt idx="11">
                  <c:v>01.10.21</c:v>
                </c:pt>
                <c:pt idx="12">
                  <c:v>01.11.21</c:v>
                </c:pt>
                <c:pt idx="13">
                  <c:v>01.12.21</c:v>
                </c:pt>
              </c:strCache>
            </c:strRef>
          </c:cat>
          <c:val>
            <c:numRef>
              <c:f>'Utilities Tracker 2021'!$K$3:$K$16</c:f>
            </c:numRef>
          </c:val>
          <c:extLst>
            <c:ext xmlns:c16="http://schemas.microsoft.com/office/drawing/2014/chart" uri="{C3380CC4-5D6E-409C-BE32-E72D297353CC}">
              <c16:uniqueId val="{00000000-9024-466B-976E-99C20AD0DDAF}"/>
            </c:ext>
          </c:extLst>
        </c:ser>
        <c:ser>
          <c:idx val="1"/>
          <c:order val="1"/>
          <c:tx>
            <c:strRef>
              <c:f>'Utilities Tracker 2021'!$L$2</c:f>
              <c:strCache>
                <c:ptCount val="1"/>
                <c:pt idx="0">
                  <c:v>KW/H READING</c:v>
                </c:pt>
              </c:strCache>
            </c:strRef>
          </c:tx>
          <c:spPr>
            <a:solidFill>
              <a:schemeClr val="accent2"/>
            </a:solidFill>
            <a:ln>
              <a:noFill/>
            </a:ln>
            <a:effectLst/>
          </c:spPr>
          <c:invertIfNegative val="0"/>
          <c:cat>
            <c:strRef>
              <c:f>'Utilities Tracker 2021'!$J$3:$J$16</c:f>
              <c:strCache>
                <c:ptCount val="14"/>
                <c:pt idx="2">
                  <c:v>07.01.21</c:v>
                </c:pt>
                <c:pt idx="3">
                  <c:v>01.02.21</c:v>
                </c:pt>
                <c:pt idx="4">
                  <c:v>01.03.21</c:v>
                </c:pt>
                <c:pt idx="5">
                  <c:v>06.04.21</c:v>
                </c:pt>
                <c:pt idx="6">
                  <c:v>01.05.21</c:v>
                </c:pt>
                <c:pt idx="7">
                  <c:v>01.06.21</c:v>
                </c:pt>
                <c:pt idx="8">
                  <c:v>01.07.21</c:v>
                </c:pt>
                <c:pt idx="9">
                  <c:v>01.08.21</c:v>
                </c:pt>
                <c:pt idx="10">
                  <c:v>01.09.21</c:v>
                </c:pt>
                <c:pt idx="11">
                  <c:v>01.10.21</c:v>
                </c:pt>
                <c:pt idx="12">
                  <c:v>01.11.21</c:v>
                </c:pt>
                <c:pt idx="13">
                  <c:v>01.12.21</c:v>
                </c:pt>
              </c:strCache>
            </c:strRef>
          </c:cat>
          <c:val>
            <c:numRef>
              <c:f>'Utilities Tracker 2021'!$L$3:$L$16</c:f>
            </c:numRef>
          </c:val>
          <c:extLst>
            <c:ext xmlns:c16="http://schemas.microsoft.com/office/drawing/2014/chart" uri="{C3380CC4-5D6E-409C-BE32-E72D297353CC}">
              <c16:uniqueId val="{00000001-9024-466B-976E-99C20AD0DDAF}"/>
            </c:ext>
          </c:extLst>
        </c:ser>
        <c:ser>
          <c:idx val="2"/>
          <c:order val="2"/>
          <c:tx>
            <c:strRef>
              <c:f>'Utilities Tracker 2021'!$M$2</c:f>
              <c:strCache>
                <c:ptCount val="1"/>
                <c:pt idx="0">
                  <c:v>MONTHLY USAGE</c:v>
                </c:pt>
              </c:strCache>
            </c:strRef>
          </c:tx>
          <c:spPr>
            <a:solidFill>
              <a:schemeClr val="accent3"/>
            </a:solidFill>
            <a:ln>
              <a:noFill/>
            </a:ln>
            <a:effectLst/>
          </c:spPr>
          <c:invertIfNegative val="0"/>
          <c:cat>
            <c:strRef>
              <c:f>'Utilities Tracker 2021'!$J$3:$J$16</c:f>
              <c:strCache>
                <c:ptCount val="14"/>
                <c:pt idx="2">
                  <c:v>07.01.21</c:v>
                </c:pt>
                <c:pt idx="3">
                  <c:v>01.02.21</c:v>
                </c:pt>
                <c:pt idx="4">
                  <c:v>01.03.21</c:v>
                </c:pt>
                <c:pt idx="5">
                  <c:v>06.04.21</c:v>
                </c:pt>
                <c:pt idx="6">
                  <c:v>01.05.21</c:v>
                </c:pt>
                <c:pt idx="7">
                  <c:v>01.06.21</c:v>
                </c:pt>
                <c:pt idx="8">
                  <c:v>01.07.21</c:v>
                </c:pt>
                <c:pt idx="9">
                  <c:v>01.08.21</c:v>
                </c:pt>
                <c:pt idx="10">
                  <c:v>01.09.21</c:v>
                </c:pt>
                <c:pt idx="11">
                  <c:v>01.10.21</c:v>
                </c:pt>
                <c:pt idx="12">
                  <c:v>01.11.21</c:v>
                </c:pt>
                <c:pt idx="13">
                  <c:v>01.12.21</c:v>
                </c:pt>
              </c:strCache>
            </c:strRef>
          </c:cat>
          <c:val>
            <c:numRef>
              <c:f>'Utilities Tracker 2021'!$M$3:$M$16</c:f>
              <c:numCache>
                <c:formatCode>General</c:formatCode>
                <c:ptCount val="14"/>
                <c:pt idx="2">
                  <c:v>103</c:v>
                </c:pt>
                <c:pt idx="3">
                  <c:v>5001</c:v>
                </c:pt>
                <c:pt idx="4">
                  <c:v>5394</c:v>
                </c:pt>
                <c:pt idx="5">
                  <c:v>5812</c:v>
                </c:pt>
                <c:pt idx="6">
                  <c:v>5214</c:v>
                </c:pt>
                <c:pt idx="7">
                  <c:v>3540</c:v>
                </c:pt>
                <c:pt idx="8">
                  <c:v>3970</c:v>
                </c:pt>
                <c:pt idx="9">
                  <c:v>3457</c:v>
                </c:pt>
                <c:pt idx="10">
                  <c:v>3743</c:v>
                </c:pt>
                <c:pt idx="11">
                  <c:v>3927</c:v>
                </c:pt>
              </c:numCache>
            </c:numRef>
          </c:val>
          <c:extLst>
            <c:ext xmlns:c16="http://schemas.microsoft.com/office/drawing/2014/chart" uri="{C3380CC4-5D6E-409C-BE32-E72D297353CC}">
              <c16:uniqueId val="{00000002-9024-466B-976E-99C20AD0DDAF}"/>
            </c:ext>
          </c:extLst>
        </c:ser>
        <c:dLbls>
          <c:showLegendKey val="0"/>
          <c:showVal val="0"/>
          <c:showCatName val="0"/>
          <c:showSerName val="0"/>
          <c:showPercent val="0"/>
          <c:showBubbleSize val="0"/>
        </c:dLbls>
        <c:gapWidth val="219"/>
        <c:overlap val="-27"/>
        <c:axId val="364423279"/>
        <c:axId val="364424943"/>
      </c:barChart>
      <c:lineChart>
        <c:grouping val="standard"/>
        <c:varyColors val="0"/>
        <c:ser>
          <c:idx val="3"/>
          <c:order val="3"/>
          <c:tx>
            <c:strRef>
              <c:f>'Utilities Tracker 2021'!$N$2</c:f>
              <c:strCache>
                <c:ptCount val="1"/>
                <c:pt idx="0">
                  <c:v>TARGET</c:v>
                </c:pt>
              </c:strCache>
            </c:strRef>
          </c:tx>
          <c:spPr>
            <a:ln w="28575" cap="rnd">
              <a:solidFill>
                <a:schemeClr val="accent4"/>
              </a:solidFill>
              <a:round/>
            </a:ln>
            <a:effectLst/>
          </c:spPr>
          <c:marker>
            <c:symbol val="none"/>
          </c:marker>
          <c:cat>
            <c:strRef>
              <c:f>'Utilities Tracker 2021'!$J$3:$J$16</c:f>
              <c:strCache>
                <c:ptCount val="14"/>
                <c:pt idx="2">
                  <c:v>07.01.21</c:v>
                </c:pt>
                <c:pt idx="3">
                  <c:v>01.02.21</c:v>
                </c:pt>
                <c:pt idx="4">
                  <c:v>01.03.21</c:v>
                </c:pt>
                <c:pt idx="5">
                  <c:v>06.04.21</c:v>
                </c:pt>
                <c:pt idx="6">
                  <c:v>01.05.21</c:v>
                </c:pt>
                <c:pt idx="7">
                  <c:v>01.06.21</c:v>
                </c:pt>
                <c:pt idx="8">
                  <c:v>01.07.21</c:v>
                </c:pt>
                <c:pt idx="9">
                  <c:v>01.08.21</c:v>
                </c:pt>
                <c:pt idx="10">
                  <c:v>01.09.21</c:v>
                </c:pt>
                <c:pt idx="11">
                  <c:v>01.10.21</c:v>
                </c:pt>
                <c:pt idx="12">
                  <c:v>01.11.21</c:v>
                </c:pt>
                <c:pt idx="13">
                  <c:v>01.12.21</c:v>
                </c:pt>
              </c:strCache>
            </c:strRef>
          </c:cat>
          <c:val>
            <c:numRef>
              <c:f>'Utilities Tracker 2021'!$N$3:$N$16</c:f>
              <c:numCache>
                <c:formatCode>General</c:formatCode>
                <c:ptCount val="14"/>
                <c:pt idx="2">
                  <c:v>3986.02</c:v>
                </c:pt>
                <c:pt idx="3">
                  <c:v>3986.02</c:v>
                </c:pt>
                <c:pt idx="4">
                  <c:v>3986.02</c:v>
                </c:pt>
                <c:pt idx="5">
                  <c:v>3986.02</c:v>
                </c:pt>
                <c:pt idx="6">
                  <c:v>3986.02</c:v>
                </c:pt>
                <c:pt idx="7">
                  <c:v>3986.02</c:v>
                </c:pt>
                <c:pt idx="8">
                  <c:v>3986.02</c:v>
                </c:pt>
                <c:pt idx="9">
                  <c:v>3986.02</c:v>
                </c:pt>
                <c:pt idx="10">
                  <c:v>3986.02</c:v>
                </c:pt>
                <c:pt idx="11">
                  <c:v>3986.02</c:v>
                </c:pt>
                <c:pt idx="12">
                  <c:v>3986.02</c:v>
                </c:pt>
                <c:pt idx="13">
                  <c:v>3986.02</c:v>
                </c:pt>
              </c:numCache>
            </c:numRef>
          </c:val>
          <c:smooth val="0"/>
          <c:extLst>
            <c:ext xmlns:c16="http://schemas.microsoft.com/office/drawing/2014/chart" uri="{C3380CC4-5D6E-409C-BE32-E72D297353CC}">
              <c16:uniqueId val="{00000003-9024-466B-976E-99C20AD0DDAF}"/>
            </c:ext>
          </c:extLst>
        </c:ser>
        <c:dLbls>
          <c:showLegendKey val="0"/>
          <c:showVal val="0"/>
          <c:showCatName val="0"/>
          <c:showSerName val="0"/>
          <c:showPercent val="0"/>
          <c:showBubbleSize val="0"/>
        </c:dLbls>
        <c:marker val="1"/>
        <c:smooth val="0"/>
        <c:axId val="364423279"/>
        <c:axId val="364424943"/>
      </c:lineChart>
      <c:catAx>
        <c:axId val="36442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24943"/>
        <c:crosses val="autoZero"/>
        <c:auto val="1"/>
        <c:lblAlgn val="ctr"/>
        <c:lblOffset val="100"/>
        <c:noMultiLvlLbl val="0"/>
      </c:catAx>
      <c:valAx>
        <c:axId val="364424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42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6610022-C02D-4E96-B471-0639C241CFA1}" type="datetimeFigureOut">
              <a:rPr lang="en-GB" smtClean="0"/>
              <a:t>09/03/2022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A05B74-813A-4889-B3E5-73022C363440}" type="slidenum">
              <a:rPr lang="en-GB" smtClean="0"/>
              <a:t>‹#›</a:t>
            </a:fld>
            <a:endParaRPr lang="en-GB"/>
          </a:p>
        </p:txBody>
      </p:sp>
    </p:spTree>
    <p:extLst>
      <p:ext uri="{BB962C8B-B14F-4D97-AF65-F5344CB8AC3E}">
        <p14:creationId xmlns:p14="http://schemas.microsoft.com/office/powerpoint/2010/main" val="47244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05B74-813A-4889-B3E5-73022C363440}" type="slidenum">
              <a:rPr lang="en-GB" smtClean="0"/>
              <a:t>2</a:t>
            </a:fld>
            <a:endParaRPr lang="en-GB"/>
          </a:p>
        </p:txBody>
      </p:sp>
    </p:spTree>
    <p:extLst>
      <p:ext uri="{BB962C8B-B14F-4D97-AF65-F5344CB8AC3E}">
        <p14:creationId xmlns:p14="http://schemas.microsoft.com/office/powerpoint/2010/main" val="371874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05B74-813A-4889-B3E5-73022C363440}" type="slidenum">
              <a:rPr lang="en-GB" smtClean="0"/>
              <a:t>3</a:t>
            </a:fld>
            <a:endParaRPr lang="en-GB"/>
          </a:p>
        </p:txBody>
      </p:sp>
    </p:spTree>
    <p:extLst>
      <p:ext uri="{BB962C8B-B14F-4D97-AF65-F5344CB8AC3E}">
        <p14:creationId xmlns:p14="http://schemas.microsoft.com/office/powerpoint/2010/main" val="71692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05B74-813A-4889-B3E5-73022C363440}" type="slidenum">
              <a:rPr lang="en-GB" smtClean="0"/>
              <a:t>21</a:t>
            </a:fld>
            <a:endParaRPr lang="en-GB"/>
          </a:p>
        </p:txBody>
      </p:sp>
    </p:spTree>
    <p:extLst>
      <p:ext uri="{BB962C8B-B14F-4D97-AF65-F5344CB8AC3E}">
        <p14:creationId xmlns:p14="http://schemas.microsoft.com/office/powerpoint/2010/main" val="312630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96BB-DF73-7F45-9B66-760A6FDEFB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B9E5087-1FA2-F345-ACD1-0D21B726919E}"/>
              </a:ext>
            </a:extLst>
          </p:cNvPr>
          <p:cNvSpPr>
            <a:spLocks noGrp="1"/>
          </p:cNvSpPr>
          <p:nvPr>
            <p:ph type="subTitle" idx="1"/>
          </p:nvPr>
        </p:nvSpPr>
        <p:spPr>
          <a:xfrm>
            <a:off x="1524000" y="3602038"/>
            <a:ext cx="9144000" cy="1655762"/>
          </a:xfrm>
        </p:spPr>
        <p:txBody>
          <a:bodyPr/>
          <a:lstStyle>
            <a:lvl1pPr marL="0" indent="0" algn="ctr">
              <a:buNone/>
              <a:defRPr sz="2400"/>
            </a:lvl1pPr>
            <a:lvl2pPr marL="457199" indent="0" algn="ctr">
              <a:buNone/>
              <a:defRPr sz="2000"/>
            </a:lvl2pPr>
            <a:lvl3pPr marL="914398" indent="0" algn="ctr">
              <a:buNone/>
              <a:defRPr sz="1800"/>
            </a:lvl3pPr>
            <a:lvl4pPr marL="1371597" indent="0" algn="ctr">
              <a:buNone/>
              <a:defRPr sz="1600"/>
            </a:lvl4pPr>
            <a:lvl5pPr marL="1828796" indent="0" algn="ctr">
              <a:buNone/>
              <a:defRPr sz="1600"/>
            </a:lvl5pPr>
            <a:lvl6pPr marL="2285996" indent="0" algn="ctr">
              <a:buNone/>
              <a:defRPr sz="1600"/>
            </a:lvl6pPr>
            <a:lvl7pPr marL="2743194" indent="0" algn="ctr">
              <a:buNone/>
              <a:defRPr sz="1600"/>
            </a:lvl7pPr>
            <a:lvl8pPr marL="3200394" indent="0" algn="ctr">
              <a:buNone/>
              <a:defRPr sz="1600"/>
            </a:lvl8pPr>
            <a:lvl9pPr marL="3657592"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166CCF-B86D-9246-A11C-342C30BC160E}"/>
              </a:ext>
            </a:extLst>
          </p:cNvPr>
          <p:cNvSpPr>
            <a:spLocks noGrp="1"/>
          </p:cNvSpPr>
          <p:nvPr>
            <p:ph type="dt" sz="half" idx="10"/>
          </p:nvPr>
        </p:nvSpPr>
        <p:spPr/>
        <p:txBody>
          <a:bodyPr/>
          <a:lstStyle/>
          <a:p>
            <a:fld id="{8CC61CD8-DAB5-8F49-8887-F45DF86B7F37}" type="datetimeFigureOut">
              <a:rPr lang="en-US" smtClean="0"/>
              <a:t>3/9/22</a:t>
            </a:fld>
            <a:endParaRPr lang="en-US"/>
          </a:p>
        </p:txBody>
      </p:sp>
      <p:sp>
        <p:nvSpPr>
          <p:cNvPr id="5" name="Footer Placeholder 4">
            <a:extLst>
              <a:ext uri="{FF2B5EF4-FFF2-40B4-BE49-F238E27FC236}">
                <a16:creationId xmlns:a16="http://schemas.microsoft.com/office/drawing/2014/main" id="{101FFBB6-6469-1542-9ECA-18DB4BCEC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423FB-6499-8A41-BADF-5096FEEC8F5E}"/>
              </a:ext>
            </a:extLst>
          </p:cNvPr>
          <p:cNvSpPr>
            <a:spLocks noGrp="1"/>
          </p:cNvSpPr>
          <p:nvPr>
            <p:ph type="sldNum" sz="quarter" idx="12"/>
          </p:nvPr>
        </p:nvSpPr>
        <p:spPr/>
        <p:txBody>
          <a:bodyPr/>
          <a:lstStyle/>
          <a:p>
            <a:fld id="{4206AC44-9643-9048-BB59-FB049E56A007}" type="slidenum">
              <a:rPr lang="en-US" smtClean="0"/>
              <a:t>‹#›</a:t>
            </a:fld>
            <a:endParaRPr lang="en-US"/>
          </a:p>
        </p:txBody>
      </p:sp>
    </p:spTree>
    <p:extLst>
      <p:ext uri="{BB962C8B-B14F-4D97-AF65-F5344CB8AC3E}">
        <p14:creationId xmlns:p14="http://schemas.microsoft.com/office/powerpoint/2010/main" val="363921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C2E-5554-E045-8AC2-B22036FA1D0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19790F7-2F30-2C4C-B877-209FBBDA640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4D351D-7B9D-5641-9095-B0D87E3034D1}"/>
              </a:ext>
            </a:extLst>
          </p:cNvPr>
          <p:cNvSpPr>
            <a:spLocks noGrp="1"/>
          </p:cNvSpPr>
          <p:nvPr>
            <p:ph type="dt" sz="half" idx="10"/>
          </p:nvPr>
        </p:nvSpPr>
        <p:spPr/>
        <p:txBody>
          <a:bodyPr/>
          <a:lstStyle/>
          <a:p>
            <a:fld id="{8CC61CD8-DAB5-8F49-8887-F45DF86B7F37}" type="datetimeFigureOut">
              <a:rPr lang="en-US" smtClean="0"/>
              <a:t>3/9/22</a:t>
            </a:fld>
            <a:endParaRPr lang="en-US"/>
          </a:p>
        </p:txBody>
      </p:sp>
      <p:sp>
        <p:nvSpPr>
          <p:cNvPr id="5" name="Footer Placeholder 4">
            <a:extLst>
              <a:ext uri="{FF2B5EF4-FFF2-40B4-BE49-F238E27FC236}">
                <a16:creationId xmlns:a16="http://schemas.microsoft.com/office/drawing/2014/main" id="{A1111F57-294C-ED46-B83E-66358C468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4B4E2-E15C-3345-95AB-75CF38F6B70E}"/>
              </a:ext>
            </a:extLst>
          </p:cNvPr>
          <p:cNvSpPr>
            <a:spLocks noGrp="1"/>
          </p:cNvSpPr>
          <p:nvPr>
            <p:ph type="sldNum" sz="quarter" idx="12"/>
          </p:nvPr>
        </p:nvSpPr>
        <p:spPr/>
        <p:txBody>
          <a:bodyPr/>
          <a:lstStyle/>
          <a:p>
            <a:fld id="{4206AC44-9643-9048-BB59-FB049E56A007}" type="slidenum">
              <a:rPr lang="en-US" smtClean="0"/>
              <a:t>‹#›</a:t>
            </a:fld>
            <a:endParaRPr lang="en-US"/>
          </a:p>
        </p:txBody>
      </p:sp>
    </p:spTree>
    <p:extLst>
      <p:ext uri="{BB962C8B-B14F-4D97-AF65-F5344CB8AC3E}">
        <p14:creationId xmlns:p14="http://schemas.microsoft.com/office/powerpoint/2010/main" val="24987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2FA47-C3FD-164B-AA4F-F8E7FC34F1D4}"/>
              </a:ext>
            </a:extLst>
          </p:cNvPr>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EE9E35-B3BE-D940-9242-02C1D4B153C7}"/>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FB5DC0-0A60-6141-96CF-359CDF58DDA7}"/>
              </a:ext>
            </a:extLst>
          </p:cNvPr>
          <p:cNvSpPr>
            <a:spLocks noGrp="1"/>
          </p:cNvSpPr>
          <p:nvPr>
            <p:ph type="dt" sz="half" idx="10"/>
          </p:nvPr>
        </p:nvSpPr>
        <p:spPr/>
        <p:txBody>
          <a:bodyPr/>
          <a:lstStyle/>
          <a:p>
            <a:fld id="{8CC61CD8-DAB5-8F49-8887-F45DF86B7F37}" type="datetimeFigureOut">
              <a:rPr lang="en-US" smtClean="0"/>
              <a:t>3/9/22</a:t>
            </a:fld>
            <a:endParaRPr lang="en-US"/>
          </a:p>
        </p:txBody>
      </p:sp>
      <p:sp>
        <p:nvSpPr>
          <p:cNvPr id="5" name="Footer Placeholder 4">
            <a:extLst>
              <a:ext uri="{FF2B5EF4-FFF2-40B4-BE49-F238E27FC236}">
                <a16:creationId xmlns:a16="http://schemas.microsoft.com/office/drawing/2014/main" id="{4ACABBD1-494F-AB4E-9A2F-DDA7CCE89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2EAFD-0295-164E-8D24-1EAC5D782268}"/>
              </a:ext>
            </a:extLst>
          </p:cNvPr>
          <p:cNvSpPr>
            <a:spLocks noGrp="1"/>
          </p:cNvSpPr>
          <p:nvPr>
            <p:ph type="sldNum" sz="quarter" idx="12"/>
          </p:nvPr>
        </p:nvSpPr>
        <p:spPr/>
        <p:txBody>
          <a:bodyPr/>
          <a:lstStyle/>
          <a:p>
            <a:fld id="{4206AC44-9643-9048-BB59-FB049E56A007}" type="slidenum">
              <a:rPr lang="en-US" smtClean="0"/>
              <a:t>‹#›</a:t>
            </a:fld>
            <a:endParaRPr lang="en-US"/>
          </a:p>
        </p:txBody>
      </p:sp>
    </p:spTree>
    <p:extLst>
      <p:ext uri="{BB962C8B-B14F-4D97-AF65-F5344CB8AC3E}">
        <p14:creationId xmlns:p14="http://schemas.microsoft.com/office/powerpoint/2010/main" val="143696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AC2B-95E1-0849-AD80-C6DD4C1D23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479AC0-AD52-7A41-81B7-12B80E6DCE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79A32F-0DBF-DC40-9485-7C092FE0CD41}"/>
              </a:ext>
            </a:extLst>
          </p:cNvPr>
          <p:cNvSpPr>
            <a:spLocks noGrp="1"/>
          </p:cNvSpPr>
          <p:nvPr>
            <p:ph type="dt" sz="half" idx="10"/>
          </p:nvPr>
        </p:nvSpPr>
        <p:spPr/>
        <p:txBody>
          <a:bodyPr/>
          <a:lstStyle/>
          <a:p>
            <a:fld id="{8CC61CD8-DAB5-8F49-8887-F45DF86B7F37}" type="datetimeFigureOut">
              <a:rPr lang="en-US" smtClean="0"/>
              <a:t>3/9/22</a:t>
            </a:fld>
            <a:endParaRPr lang="en-US"/>
          </a:p>
        </p:txBody>
      </p:sp>
      <p:sp>
        <p:nvSpPr>
          <p:cNvPr id="5" name="Footer Placeholder 4">
            <a:extLst>
              <a:ext uri="{FF2B5EF4-FFF2-40B4-BE49-F238E27FC236}">
                <a16:creationId xmlns:a16="http://schemas.microsoft.com/office/drawing/2014/main" id="{28DB3A96-F783-2B49-83DB-57AE69A7E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9CC68-8993-CD48-9DF8-EF891AA1ACA7}"/>
              </a:ext>
            </a:extLst>
          </p:cNvPr>
          <p:cNvSpPr>
            <a:spLocks noGrp="1"/>
          </p:cNvSpPr>
          <p:nvPr>
            <p:ph type="sldNum" sz="quarter" idx="12"/>
          </p:nvPr>
        </p:nvSpPr>
        <p:spPr/>
        <p:txBody>
          <a:bodyPr/>
          <a:lstStyle/>
          <a:p>
            <a:fld id="{4206AC44-9643-9048-BB59-FB049E56A007}" type="slidenum">
              <a:rPr lang="en-US" smtClean="0"/>
              <a:t>‹#›</a:t>
            </a:fld>
            <a:endParaRPr lang="en-US"/>
          </a:p>
        </p:txBody>
      </p:sp>
    </p:spTree>
    <p:extLst>
      <p:ext uri="{BB962C8B-B14F-4D97-AF65-F5344CB8AC3E}">
        <p14:creationId xmlns:p14="http://schemas.microsoft.com/office/powerpoint/2010/main" val="271717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2422-746C-E645-B55D-B0C15BF45402}"/>
              </a:ext>
            </a:extLst>
          </p:cNvPr>
          <p:cNvSpPr>
            <a:spLocks noGrp="1"/>
          </p:cNvSpPr>
          <p:nvPr>
            <p:ph type="title"/>
          </p:nvPr>
        </p:nvSpPr>
        <p:spPr>
          <a:xfrm>
            <a:off x="831851" y="1709741"/>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F50F4FF-D335-2649-AD67-4E5865B6BA0C}"/>
              </a:ext>
            </a:extLst>
          </p:cNvPr>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7" indent="0">
              <a:buNone/>
              <a:defRPr sz="1600">
                <a:solidFill>
                  <a:schemeClr val="tx1">
                    <a:tint val="75000"/>
                  </a:schemeClr>
                </a:solidFill>
              </a:defRPr>
            </a:lvl4pPr>
            <a:lvl5pPr marL="1828796" indent="0">
              <a:buNone/>
              <a:defRPr sz="1600">
                <a:solidFill>
                  <a:schemeClr val="tx1">
                    <a:tint val="75000"/>
                  </a:schemeClr>
                </a:solidFill>
              </a:defRPr>
            </a:lvl5pPr>
            <a:lvl6pPr marL="2285996" indent="0">
              <a:buNone/>
              <a:defRPr sz="1600">
                <a:solidFill>
                  <a:schemeClr val="tx1">
                    <a:tint val="75000"/>
                  </a:schemeClr>
                </a:solidFill>
              </a:defRPr>
            </a:lvl6pPr>
            <a:lvl7pPr marL="2743194" indent="0">
              <a:buNone/>
              <a:defRPr sz="1600">
                <a:solidFill>
                  <a:schemeClr val="tx1">
                    <a:tint val="75000"/>
                  </a:schemeClr>
                </a:solidFill>
              </a:defRPr>
            </a:lvl7pPr>
            <a:lvl8pPr marL="3200394" indent="0">
              <a:buNone/>
              <a:defRPr sz="1600">
                <a:solidFill>
                  <a:schemeClr val="tx1">
                    <a:tint val="75000"/>
                  </a:schemeClr>
                </a:solidFill>
              </a:defRPr>
            </a:lvl8pPr>
            <a:lvl9pPr marL="3657592"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B99654C-40E1-674F-88CC-4764B02589FA}"/>
              </a:ext>
            </a:extLst>
          </p:cNvPr>
          <p:cNvSpPr>
            <a:spLocks noGrp="1"/>
          </p:cNvSpPr>
          <p:nvPr>
            <p:ph type="dt" sz="half" idx="10"/>
          </p:nvPr>
        </p:nvSpPr>
        <p:spPr/>
        <p:txBody>
          <a:bodyPr/>
          <a:lstStyle/>
          <a:p>
            <a:fld id="{8CC61CD8-DAB5-8F49-8887-F45DF86B7F37}" type="datetimeFigureOut">
              <a:rPr lang="en-US" smtClean="0"/>
              <a:t>3/9/22</a:t>
            </a:fld>
            <a:endParaRPr lang="en-US"/>
          </a:p>
        </p:txBody>
      </p:sp>
      <p:sp>
        <p:nvSpPr>
          <p:cNvPr id="5" name="Footer Placeholder 4">
            <a:extLst>
              <a:ext uri="{FF2B5EF4-FFF2-40B4-BE49-F238E27FC236}">
                <a16:creationId xmlns:a16="http://schemas.microsoft.com/office/drawing/2014/main" id="{DA3FFF3E-DEF2-A74E-8A7C-F627A29F4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ECA2B-801C-634C-B04E-54BB9D9001CC}"/>
              </a:ext>
            </a:extLst>
          </p:cNvPr>
          <p:cNvSpPr>
            <a:spLocks noGrp="1"/>
          </p:cNvSpPr>
          <p:nvPr>
            <p:ph type="sldNum" sz="quarter" idx="12"/>
          </p:nvPr>
        </p:nvSpPr>
        <p:spPr/>
        <p:txBody>
          <a:bodyPr/>
          <a:lstStyle/>
          <a:p>
            <a:fld id="{4206AC44-9643-9048-BB59-FB049E56A007}" type="slidenum">
              <a:rPr lang="en-US" smtClean="0"/>
              <a:t>‹#›</a:t>
            </a:fld>
            <a:endParaRPr lang="en-US"/>
          </a:p>
        </p:txBody>
      </p:sp>
    </p:spTree>
    <p:extLst>
      <p:ext uri="{BB962C8B-B14F-4D97-AF65-F5344CB8AC3E}">
        <p14:creationId xmlns:p14="http://schemas.microsoft.com/office/powerpoint/2010/main" val="79024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21C83-B312-714B-853D-5A609E3A16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472406-B860-7640-BF45-727CC687B5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984FA7B-3598-C14C-B6A8-44E1EC1B35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C8ED522-D230-E849-B5AF-75B991FE9E6A}"/>
              </a:ext>
            </a:extLst>
          </p:cNvPr>
          <p:cNvSpPr>
            <a:spLocks noGrp="1"/>
          </p:cNvSpPr>
          <p:nvPr>
            <p:ph type="dt" sz="half" idx="10"/>
          </p:nvPr>
        </p:nvSpPr>
        <p:spPr/>
        <p:txBody>
          <a:bodyPr/>
          <a:lstStyle/>
          <a:p>
            <a:fld id="{8CC61CD8-DAB5-8F49-8887-F45DF86B7F37}" type="datetimeFigureOut">
              <a:rPr lang="en-US" smtClean="0"/>
              <a:t>3/9/22</a:t>
            </a:fld>
            <a:endParaRPr lang="en-US"/>
          </a:p>
        </p:txBody>
      </p:sp>
      <p:sp>
        <p:nvSpPr>
          <p:cNvPr id="6" name="Footer Placeholder 5">
            <a:extLst>
              <a:ext uri="{FF2B5EF4-FFF2-40B4-BE49-F238E27FC236}">
                <a16:creationId xmlns:a16="http://schemas.microsoft.com/office/drawing/2014/main" id="{05785D00-9B7F-B040-9CEC-A9AE99B7D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F4B49F-0389-3B45-8877-1C64F211081A}"/>
              </a:ext>
            </a:extLst>
          </p:cNvPr>
          <p:cNvSpPr>
            <a:spLocks noGrp="1"/>
          </p:cNvSpPr>
          <p:nvPr>
            <p:ph type="sldNum" sz="quarter" idx="12"/>
          </p:nvPr>
        </p:nvSpPr>
        <p:spPr/>
        <p:txBody>
          <a:bodyPr/>
          <a:lstStyle/>
          <a:p>
            <a:fld id="{4206AC44-9643-9048-BB59-FB049E56A007}" type="slidenum">
              <a:rPr lang="en-US" smtClean="0"/>
              <a:t>‹#›</a:t>
            </a:fld>
            <a:endParaRPr lang="en-US"/>
          </a:p>
        </p:txBody>
      </p:sp>
    </p:spTree>
    <p:extLst>
      <p:ext uri="{BB962C8B-B14F-4D97-AF65-F5344CB8AC3E}">
        <p14:creationId xmlns:p14="http://schemas.microsoft.com/office/powerpoint/2010/main" val="250802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85E9-6689-3B40-9BEA-DBE02660318C}"/>
              </a:ext>
            </a:extLst>
          </p:cNvPr>
          <p:cNvSpPr>
            <a:spLocks noGrp="1"/>
          </p:cNvSpPr>
          <p:nvPr>
            <p:ph type="title"/>
          </p:nvPr>
        </p:nvSpPr>
        <p:spPr>
          <a:xfrm>
            <a:off x="839788" y="365128"/>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780B65D-8C4F-9145-AB88-9E0232DB902C}"/>
              </a:ext>
            </a:extLst>
          </p:cNvPr>
          <p:cNvSpPr>
            <a:spLocks noGrp="1"/>
          </p:cNvSpPr>
          <p:nvPr>
            <p:ph type="body" idx="1"/>
          </p:nvPr>
        </p:nvSpPr>
        <p:spPr>
          <a:xfrm>
            <a:off x="839791" y="1681164"/>
            <a:ext cx="5157787" cy="823912"/>
          </a:xfrm>
        </p:spPr>
        <p:txBody>
          <a:bodyPr anchor="b"/>
          <a:lstStyle>
            <a:lvl1pPr marL="0" indent="0">
              <a:buNone/>
              <a:defRPr sz="2400" b="1"/>
            </a:lvl1pPr>
            <a:lvl2pPr marL="457199" indent="0">
              <a:buNone/>
              <a:defRPr sz="2000" b="1"/>
            </a:lvl2pPr>
            <a:lvl3pPr marL="914398" indent="0">
              <a:buNone/>
              <a:defRPr sz="1800" b="1"/>
            </a:lvl3pPr>
            <a:lvl4pPr marL="1371597" indent="0">
              <a:buNone/>
              <a:defRPr sz="1600" b="1"/>
            </a:lvl4pPr>
            <a:lvl5pPr marL="1828796" indent="0">
              <a:buNone/>
              <a:defRPr sz="1600" b="1"/>
            </a:lvl5pPr>
            <a:lvl6pPr marL="2285996" indent="0">
              <a:buNone/>
              <a:defRPr sz="1600" b="1"/>
            </a:lvl6pPr>
            <a:lvl7pPr marL="2743194" indent="0">
              <a:buNone/>
              <a:defRPr sz="1600" b="1"/>
            </a:lvl7pPr>
            <a:lvl8pPr marL="3200394" indent="0">
              <a:buNone/>
              <a:defRPr sz="1600" b="1"/>
            </a:lvl8pPr>
            <a:lvl9pPr marL="3657592"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599BC0F-8C3D-2142-ABC3-F37D520DFCE8}"/>
              </a:ext>
            </a:extLst>
          </p:cNvPr>
          <p:cNvSpPr>
            <a:spLocks noGrp="1"/>
          </p:cNvSpPr>
          <p:nvPr>
            <p:ph sz="half" idx="2"/>
          </p:nvPr>
        </p:nvSpPr>
        <p:spPr>
          <a:xfrm>
            <a:off x="839791"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B435544-B818-D34B-B203-884FC85FEA35}"/>
              </a:ext>
            </a:extLst>
          </p:cNvPr>
          <p:cNvSpPr>
            <a:spLocks noGrp="1"/>
          </p:cNvSpPr>
          <p:nvPr>
            <p:ph type="body" sz="quarter" idx="3"/>
          </p:nvPr>
        </p:nvSpPr>
        <p:spPr>
          <a:xfrm>
            <a:off x="6172201" y="1681164"/>
            <a:ext cx="5183188" cy="823912"/>
          </a:xfrm>
        </p:spPr>
        <p:txBody>
          <a:bodyPr anchor="b"/>
          <a:lstStyle>
            <a:lvl1pPr marL="0" indent="0">
              <a:buNone/>
              <a:defRPr sz="2400" b="1"/>
            </a:lvl1pPr>
            <a:lvl2pPr marL="457199" indent="0">
              <a:buNone/>
              <a:defRPr sz="2000" b="1"/>
            </a:lvl2pPr>
            <a:lvl3pPr marL="914398" indent="0">
              <a:buNone/>
              <a:defRPr sz="1800" b="1"/>
            </a:lvl3pPr>
            <a:lvl4pPr marL="1371597" indent="0">
              <a:buNone/>
              <a:defRPr sz="1600" b="1"/>
            </a:lvl4pPr>
            <a:lvl5pPr marL="1828796" indent="0">
              <a:buNone/>
              <a:defRPr sz="1600" b="1"/>
            </a:lvl5pPr>
            <a:lvl6pPr marL="2285996" indent="0">
              <a:buNone/>
              <a:defRPr sz="1600" b="1"/>
            </a:lvl6pPr>
            <a:lvl7pPr marL="2743194" indent="0">
              <a:buNone/>
              <a:defRPr sz="1600" b="1"/>
            </a:lvl7pPr>
            <a:lvl8pPr marL="3200394" indent="0">
              <a:buNone/>
              <a:defRPr sz="1600" b="1"/>
            </a:lvl8pPr>
            <a:lvl9pPr marL="3657592"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F1E259F-FB1C-1140-BC09-88705FEF2FA8}"/>
              </a:ext>
            </a:extLst>
          </p:cNvPr>
          <p:cNvSpPr>
            <a:spLocks noGrp="1"/>
          </p:cNvSpPr>
          <p:nvPr>
            <p:ph sz="quarter" idx="4"/>
          </p:nvPr>
        </p:nvSpPr>
        <p:spPr>
          <a:xfrm>
            <a:off x="6172201"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6DA9907-A48B-684D-AEB4-A1C0C8366368}"/>
              </a:ext>
            </a:extLst>
          </p:cNvPr>
          <p:cNvSpPr>
            <a:spLocks noGrp="1"/>
          </p:cNvSpPr>
          <p:nvPr>
            <p:ph type="dt" sz="half" idx="10"/>
          </p:nvPr>
        </p:nvSpPr>
        <p:spPr/>
        <p:txBody>
          <a:bodyPr/>
          <a:lstStyle/>
          <a:p>
            <a:fld id="{8CC61CD8-DAB5-8F49-8887-F45DF86B7F37}" type="datetimeFigureOut">
              <a:rPr lang="en-US" smtClean="0"/>
              <a:t>3/9/22</a:t>
            </a:fld>
            <a:endParaRPr lang="en-US"/>
          </a:p>
        </p:txBody>
      </p:sp>
      <p:sp>
        <p:nvSpPr>
          <p:cNvPr id="8" name="Footer Placeholder 7">
            <a:extLst>
              <a:ext uri="{FF2B5EF4-FFF2-40B4-BE49-F238E27FC236}">
                <a16:creationId xmlns:a16="http://schemas.microsoft.com/office/drawing/2014/main" id="{AC1729C0-9C01-2E49-A95B-A4F2391944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CBA7AE-9C9C-A546-851C-7799664C9F52}"/>
              </a:ext>
            </a:extLst>
          </p:cNvPr>
          <p:cNvSpPr>
            <a:spLocks noGrp="1"/>
          </p:cNvSpPr>
          <p:nvPr>
            <p:ph type="sldNum" sz="quarter" idx="12"/>
          </p:nvPr>
        </p:nvSpPr>
        <p:spPr/>
        <p:txBody>
          <a:bodyPr/>
          <a:lstStyle/>
          <a:p>
            <a:fld id="{4206AC44-9643-9048-BB59-FB049E56A007}" type="slidenum">
              <a:rPr lang="en-US" smtClean="0"/>
              <a:t>‹#›</a:t>
            </a:fld>
            <a:endParaRPr lang="en-US"/>
          </a:p>
        </p:txBody>
      </p:sp>
    </p:spTree>
    <p:extLst>
      <p:ext uri="{BB962C8B-B14F-4D97-AF65-F5344CB8AC3E}">
        <p14:creationId xmlns:p14="http://schemas.microsoft.com/office/powerpoint/2010/main" val="401248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DAA8-D496-4C48-A2A0-73D3799F393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9109E7E-471A-0C40-B2F7-378A72C2CD5A}"/>
              </a:ext>
            </a:extLst>
          </p:cNvPr>
          <p:cNvSpPr>
            <a:spLocks noGrp="1"/>
          </p:cNvSpPr>
          <p:nvPr>
            <p:ph type="dt" sz="half" idx="10"/>
          </p:nvPr>
        </p:nvSpPr>
        <p:spPr/>
        <p:txBody>
          <a:bodyPr/>
          <a:lstStyle/>
          <a:p>
            <a:fld id="{8CC61CD8-DAB5-8F49-8887-F45DF86B7F37}" type="datetimeFigureOut">
              <a:rPr lang="en-US" smtClean="0"/>
              <a:t>3/9/22</a:t>
            </a:fld>
            <a:endParaRPr lang="en-US"/>
          </a:p>
        </p:txBody>
      </p:sp>
      <p:sp>
        <p:nvSpPr>
          <p:cNvPr id="4" name="Footer Placeholder 3">
            <a:extLst>
              <a:ext uri="{FF2B5EF4-FFF2-40B4-BE49-F238E27FC236}">
                <a16:creationId xmlns:a16="http://schemas.microsoft.com/office/drawing/2014/main" id="{9F7DE9CF-340F-CC4E-AD55-1DC31CFF52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D8813-4896-444B-A26C-27049D868720}"/>
              </a:ext>
            </a:extLst>
          </p:cNvPr>
          <p:cNvSpPr>
            <a:spLocks noGrp="1"/>
          </p:cNvSpPr>
          <p:nvPr>
            <p:ph type="sldNum" sz="quarter" idx="12"/>
          </p:nvPr>
        </p:nvSpPr>
        <p:spPr/>
        <p:txBody>
          <a:bodyPr/>
          <a:lstStyle/>
          <a:p>
            <a:fld id="{4206AC44-9643-9048-BB59-FB049E56A007}" type="slidenum">
              <a:rPr lang="en-US" smtClean="0"/>
              <a:t>‹#›</a:t>
            </a:fld>
            <a:endParaRPr lang="en-US"/>
          </a:p>
        </p:txBody>
      </p:sp>
    </p:spTree>
    <p:extLst>
      <p:ext uri="{BB962C8B-B14F-4D97-AF65-F5344CB8AC3E}">
        <p14:creationId xmlns:p14="http://schemas.microsoft.com/office/powerpoint/2010/main" val="239654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CA92E-044F-424C-A79E-09FF50E39820}"/>
              </a:ext>
            </a:extLst>
          </p:cNvPr>
          <p:cNvSpPr>
            <a:spLocks noGrp="1"/>
          </p:cNvSpPr>
          <p:nvPr>
            <p:ph type="dt" sz="half" idx="10"/>
          </p:nvPr>
        </p:nvSpPr>
        <p:spPr/>
        <p:txBody>
          <a:bodyPr/>
          <a:lstStyle/>
          <a:p>
            <a:fld id="{8CC61CD8-DAB5-8F49-8887-F45DF86B7F37}" type="datetimeFigureOut">
              <a:rPr lang="en-US" smtClean="0"/>
              <a:t>3/9/22</a:t>
            </a:fld>
            <a:endParaRPr lang="en-US"/>
          </a:p>
        </p:txBody>
      </p:sp>
      <p:sp>
        <p:nvSpPr>
          <p:cNvPr id="3" name="Footer Placeholder 2">
            <a:extLst>
              <a:ext uri="{FF2B5EF4-FFF2-40B4-BE49-F238E27FC236}">
                <a16:creationId xmlns:a16="http://schemas.microsoft.com/office/drawing/2014/main" id="{7C34FB70-9DBE-C541-8869-2C091C7B5C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CABBE-86B4-4443-8568-C2AAA1336A9A}"/>
              </a:ext>
            </a:extLst>
          </p:cNvPr>
          <p:cNvSpPr>
            <a:spLocks noGrp="1"/>
          </p:cNvSpPr>
          <p:nvPr>
            <p:ph type="sldNum" sz="quarter" idx="12"/>
          </p:nvPr>
        </p:nvSpPr>
        <p:spPr/>
        <p:txBody>
          <a:bodyPr/>
          <a:lstStyle/>
          <a:p>
            <a:fld id="{4206AC44-9643-9048-BB59-FB049E56A007}" type="slidenum">
              <a:rPr lang="en-US" smtClean="0"/>
              <a:t>‹#›</a:t>
            </a:fld>
            <a:endParaRPr lang="en-US"/>
          </a:p>
        </p:txBody>
      </p:sp>
    </p:spTree>
    <p:extLst>
      <p:ext uri="{BB962C8B-B14F-4D97-AF65-F5344CB8AC3E}">
        <p14:creationId xmlns:p14="http://schemas.microsoft.com/office/powerpoint/2010/main" val="17383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AF00-D671-6745-A5CF-039FBA12F69F}"/>
              </a:ext>
            </a:extLst>
          </p:cNvPr>
          <p:cNvSpPr>
            <a:spLocks noGrp="1"/>
          </p:cNvSpPr>
          <p:nvPr>
            <p:ph type="title"/>
          </p:nvPr>
        </p:nvSpPr>
        <p:spPr>
          <a:xfrm>
            <a:off x="839790"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08D27E-1B4C-A54C-B10C-EAF9DE22D407}"/>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FB1DF9F-1152-BF40-B251-322DCCE7423D}"/>
              </a:ext>
            </a:extLst>
          </p:cNvPr>
          <p:cNvSpPr>
            <a:spLocks noGrp="1"/>
          </p:cNvSpPr>
          <p:nvPr>
            <p:ph type="body" sz="half" idx="2"/>
          </p:nvPr>
        </p:nvSpPr>
        <p:spPr>
          <a:xfrm>
            <a:off x="839790" y="2057400"/>
            <a:ext cx="3932237" cy="3811588"/>
          </a:xfrm>
        </p:spPr>
        <p:txBody>
          <a:bodyPr/>
          <a:lstStyle>
            <a:lvl1pPr marL="0" indent="0">
              <a:buNone/>
              <a:defRPr sz="1600"/>
            </a:lvl1pPr>
            <a:lvl2pPr marL="457199" indent="0">
              <a:buNone/>
              <a:defRPr sz="1400"/>
            </a:lvl2pPr>
            <a:lvl3pPr marL="914398" indent="0">
              <a:buNone/>
              <a:defRPr sz="1200"/>
            </a:lvl3pPr>
            <a:lvl4pPr marL="1371597" indent="0">
              <a:buNone/>
              <a:defRPr sz="1000"/>
            </a:lvl4pPr>
            <a:lvl5pPr marL="1828796" indent="0">
              <a:buNone/>
              <a:defRPr sz="1000"/>
            </a:lvl5pPr>
            <a:lvl6pPr marL="2285996" indent="0">
              <a:buNone/>
              <a:defRPr sz="1000"/>
            </a:lvl6pPr>
            <a:lvl7pPr marL="2743194" indent="0">
              <a:buNone/>
              <a:defRPr sz="1000"/>
            </a:lvl7pPr>
            <a:lvl8pPr marL="3200394" indent="0">
              <a:buNone/>
              <a:defRPr sz="1000"/>
            </a:lvl8pPr>
            <a:lvl9pPr marL="3657592"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0CABF7-4723-7444-BD60-0E2347E467B3}"/>
              </a:ext>
            </a:extLst>
          </p:cNvPr>
          <p:cNvSpPr>
            <a:spLocks noGrp="1"/>
          </p:cNvSpPr>
          <p:nvPr>
            <p:ph type="dt" sz="half" idx="10"/>
          </p:nvPr>
        </p:nvSpPr>
        <p:spPr/>
        <p:txBody>
          <a:bodyPr/>
          <a:lstStyle/>
          <a:p>
            <a:fld id="{8CC61CD8-DAB5-8F49-8887-F45DF86B7F37}" type="datetimeFigureOut">
              <a:rPr lang="en-US" smtClean="0"/>
              <a:t>3/9/22</a:t>
            </a:fld>
            <a:endParaRPr lang="en-US"/>
          </a:p>
        </p:txBody>
      </p:sp>
      <p:sp>
        <p:nvSpPr>
          <p:cNvPr id="6" name="Footer Placeholder 5">
            <a:extLst>
              <a:ext uri="{FF2B5EF4-FFF2-40B4-BE49-F238E27FC236}">
                <a16:creationId xmlns:a16="http://schemas.microsoft.com/office/drawing/2014/main" id="{A66C4ECD-38C7-E74B-96EB-32665ADAC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CF7C1-A3D4-7345-BB84-6407FCAE5937}"/>
              </a:ext>
            </a:extLst>
          </p:cNvPr>
          <p:cNvSpPr>
            <a:spLocks noGrp="1"/>
          </p:cNvSpPr>
          <p:nvPr>
            <p:ph type="sldNum" sz="quarter" idx="12"/>
          </p:nvPr>
        </p:nvSpPr>
        <p:spPr/>
        <p:txBody>
          <a:bodyPr/>
          <a:lstStyle/>
          <a:p>
            <a:fld id="{4206AC44-9643-9048-BB59-FB049E56A007}" type="slidenum">
              <a:rPr lang="en-US" smtClean="0"/>
              <a:t>‹#›</a:t>
            </a:fld>
            <a:endParaRPr lang="en-US"/>
          </a:p>
        </p:txBody>
      </p:sp>
    </p:spTree>
    <p:extLst>
      <p:ext uri="{BB962C8B-B14F-4D97-AF65-F5344CB8AC3E}">
        <p14:creationId xmlns:p14="http://schemas.microsoft.com/office/powerpoint/2010/main" val="396581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2A6A-4C8E-994E-9715-C0EF3AB47AB9}"/>
              </a:ext>
            </a:extLst>
          </p:cNvPr>
          <p:cNvSpPr>
            <a:spLocks noGrp="1"/>
          </p:cNvSpPr>
          <p:nvPr>
            <p:ph type="title"/>
          </p:nvPr>
        </p:nvSpPr>
        <p:spPr>
          <a:xfrm>
            <a:off x="839790"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E83673C-107C-2846-A793-A40FD4CF0B87}"/>
              </a:ext>
            </a:extLst>
          </p:cNvPr>
          <p:cNvSpPr>
            <a:spLocks noGrp="1"/>
          </p:cNvSpPr>
          <p:nvPr>
            <p:ph type="pic" idx="1"/>
          </p:nvPr>
        </p:nvSpPr>
        <p:spPr>
          <a:xfrm>
            <a:off x="5183188" y="987428"/>
            <a:ext cx="6172200" cy="4873625"/>
          </a:xfrm>
        </p:spPr>
        <p:txBody>
          <a:bodyPr/>
          <a:lstStyle>
            <a:lvl1pPr marL="0" indent="0">
              <a:buNone/>
              <a:defRPr sz="3200"/>
            </a:lvl1pPr>
            <a:lvl2pPr marL="457199" indent="0">
              <a:buNone/>
              <a:defRPr sz="2800"/>
            </a:lvl2pPr>
            <a:lvl3pPr marL="914398" indent="0">
              <a:buNone/>
              <a:defRPr sz="2400"/>
            </a:lvl3pPr>
            <a:lvl4pPr marL="1371597" indent="0">
              <a:buNone/>
              <a:defRPr sz="2000"/>
            </a:lvl4pPr>
            <a:lvl5pPr marL="1828796" indent="0">
              <a:buNone/>
              <a:defRPr sz="2000"/>
            </a:lvl5pPr>
            <a:lvl6pPr marL="2285996" indent="0">
              <a:buNone/>
              <a:defRPr sz="2000"/>
            </a:lvl6pPr>
            <a:lvl7pPr marL="2743194" indent="0">
              <a:buNone/>
              <a:defRPr sz="2000"/>
            </a:lvl7pPr>
            <a:lvl8pPr marL="3200394" indent="0">
              <a:buNone/>
              <a:defRPr sz="2000"/>
            </a:lvl8pPr>
            <a:lvl9pPr marL="3657592" indent="0">
              <a:buNone/>
              <a:defRPr sz="2000"/>
            </a:lvl9pPr>
          </a:lstStyle>
          <a:p>
            <a:endParaRPr lang="en-US"/>
          </a:p>
        </p:txBody>
      </p:sp>
      <p:sp>
        <p:nvSpPr>
          <p:cNvPr id="4" name="Text Placeholder 3">
            <a:extLst>
              <a:ext uri="{FF2B5EF4-FFF2-40B4-BE49-F238E27FC236}">
                <a16:creationId xmlns:a16="http://schemas.microsoft.com/office/drawing/2014/main" id="{4F7BAE46-BDF5-8F43-AB21-0D48B58C3960}"/>
              </a:ext>
            </a:extLst>
          </p:cNvPr>
          <p:cNvSpPr>
            <a:spLocks noGrp="1"/>
          </p:cNvSpPr>
          <p:nvPr>
            <p:ph type="body" sz="half" idx="2"/>
          </p:nvPr>
        </p:nvSpPr>
        <p:spPr>
          <a:xfrm>
            <a:off x="839790" y="2057400"/>
            <a:ext cx="3932237" cy="3811588"/>
          </a:xfrm>
        </p:spPr>
        <p:txBody>
          <a:bodyPr/>
          <a:lstStyle>
            <a:lvl1pPr marL="0" indent="0">
              <a:buNone/>
              <a:defRPr sz="1600"/>
            </a:lvl1pPr>
            <a:lvl2pPr marL="457199" indent="0">
              <a:buNone/>
              <a:defRPr sz="1400"/>
            </a:lvl2pPr>
            <a:lvl3pPr marL="914398" indent="0">
              <a:buNone/>
              <a:defRPr sz="1200"/>
            </a:lvl3pPr>
            <a:lvl4pPr marL="1371597" indent="0">
              <a:buNone/>
              <a:defRPr sz="1000"/>
            </a:lvl4pPr>
            <a:lvl5pPr marL="1828796" indent="0">
              <a:buNone/>
              <a:defRPr sz="1000"/>
            </a:lvl5pPr>
            <a:lvl6pPr marL="2285996" indent="0">
              <a:buNone/>
              <a:defRPr sz="1000"/>
            </a:lvl6pPr>
            <a:lvl7pPr marL="2743194" indent="0">
              <a:buNone/>
              <a:defRPr sz="1000"/>
            </a:lvl7pPr>
            <a:lvl8pPr marL="3200394" indent="0">
              <a:buNone/>
              <a:defRPr sz="1000"/>
            </a:lvl8pPr>
            <a:lvl9pPr marL="3657592"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73D14B-EBA3-7D42-A3AF-45E52483F3A9}"/>
              </a:ext>
            </a:extLst>
          </p:cNvPr>
          <p:cNvSpPr>
            <a:spLocks noGrp="1"/>
          </p:cNvSpPr>
          <p:nvPr>
            <p:ph type="dt" sz="half" idx="10"/>
          </p:nvPr>
        </p:nvSpPr>
        <p:spPr/>
        <p:txBody>
          <a:bodyPr/>
          <a:lstStyle/>
          <a:p>
            <a:fld id="{8CC61CD8-DAB5-8F49-8887-F45DF86B7F37}" type="datetimeFigureOut">
              <a:rPr lang="en-US" smtClean="0"/>
              <a:t>3/9/22</a:t>
            </a:fld>
            <a:endParaRPr lang="en-US"/>
          </a:p>
        </p:txBody>
      </p:sp>
      <p:sp>
        <p:nvSpPr>
          <p:cNvPr id="6" name="Footer Placeholder 5">
            <a:extLst>
              <a:ext uri="{FF2B5EF4-FFF2-40B4-BE49-F238E27FC236}">
                <a16:creationId xmlns:a16="http://schemas.microsoft.com/office/drawing/2014/main" id="{0C12EFDF-FEF0-CF46-9BA8-598872A97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0681F-66D3-0847-910F-4110919D04F2}"/>
              </a:ext>
            </a:extLst>
          </p:cNvPr>
          <p:cNvSpPr>
            <a:spLocks noGrp="1"/>
          </p:cNvSpPr>
          <p:nvPr>
            <p:ph type="sldNum" sz="quarter" idx="12"/>
          </p:nvPr>
        </p:nvSpPr>
        <p:spPr/>
        <p:txBody>
          <a:bodyPr/>
          <a:lstStyle/>
          <a:p>
            <a:fld id="{4206AC44-9643-9048-BB59-FB049E56A007}" type="slidenum">
              <a:rPr lang="en-US" smtClean="0"/>
              <a:t>‹#›</a:t>
            </a:fld>
            <a:endParaRPr lang="en-US"/>
          </a:p>
        </p:txBody>
      </p:sp>
    </p:spTree>
    <p:extLst>
      <p:ext uri="{BB962C8B-B14F-4D97-AF65-F5344CB8AC3E}">
        <p14:creationId xmlns:p14="http://schemas.microsoft.com/office/powerpoint/2010/main" val="146770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73F26-CB6A-C14D-91F1-445B3357ACB5}"/>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947099-CB89-524C-8640-DF3D2801B6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AA6EC-1B6D-A54D-ACB8-2B05C317459D}"/>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61CD8-DAB5-8F49-8887-F45DF86B7F37}" type="datetimeFigureOut">
              <a:rPr lang="en-US" smtClean="0"/>
              <a:t>3/9/22</a:t>
            </a:fld>
            <a:endParaRPr lang="en-US"/>
          </a:p>
        </p:txBody>
      </p:sp>
      <p:sp>
        <p:nvSpPr>
          <p:cNvPr id="5" name="Footer Placeholder 4">
            <a:extLst>
              <a:ext uri="{FF2B5EF4-FFF2-40B4-BE49-F238E27FC236}">
                <a16:creationId xmlns:a16="http://schemas.microsoft.com/office/drawing/2014/main" id="{D6867084-C29F-1B40-8BCD-A8BBA483D985}"/>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E6211C-0102-9142-AF0B-DC8CF670615D}"/>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6AC44-9643-9048-BB59-FB049E56A007}" type="slidenum">
              <a:rPr lang="en-US" smtClean="0"/>
              <a:t>‹#›</a:t>
            </a:fld>
            <a:endParaRPr lang="en-US"/>
          </a:p>
        </p:txBody>
      </p:sp>
    </p:spTree>
    <p:extLst>
      <p:ext uri="{BB962C8B-B14F-4D97-AF65-F5344CB8AC3E}">
        <p14:creationId xmlns:p14="http://schemas.microsoft.com/office/powerpoint/2010/main" val="3275392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9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9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9" indent="-228599" algn="l" defTabSz="91439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7" indent="-228599" algn="l" defTabSz="91439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7"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6"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5"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4"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3"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2"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8" rtl="0" eaLnBrk="1" latinLnBrk="0" hangingPunct="1">
        <a:defRPr sz="1800" kern="1200">
          <a:solidFill>
            <a:schemeClr val="tx1"/>
          </a:solidFill>
          <a:latin typeface="+mn-lt"/>
          <a:ea typeface="+mn-ea"/>
          <a:cs typeface="+mn-cs"/>
        </a:defRPr>
      </a:lvl1pPr>
      <a:lvl2pPr marL="457199" algn="l" defTabSz="914398" rtl="0" eaLnBrk="1" latinLnBrk="0" hangingPunct="1">
        <a:defRPr sz="1800" kern="1200">
          <a:solidFill>
            <a:schemeClr val="tx1"/>
          </a:solidFill>
          <a:latin typeface="+mn-lt"/>
          <a:ea typeface="+mn-ea"/>
          <a:cs typeface="+mn-cs"/>
        </a:defRPr>
      </a:lvl2pPr>
      <a:lvl3pPr marL="914398" algn="l" defTabSz="914398" rtl="0" eaLnBrk="1" latinLnBrk="0" hangingPunct="1">
        <a:defRPr sz="1800" kern="1200">
          <a:solidFill>
            <a:schemeClr val="tx1"/>
          </a:solidFill>
          <a:latin typeface="+mn-lt"/>
          <a:ea typeface="+mn-ea"/>
          <a:cs typeface="+mn-cs"/>
        </a:defRPr>
      </a:lvl3pPr>
      <a:lvl4pPr marL="1371597" algn="l" defTabSz="914398" rtl="0" eaLnBrk="1" latinLnBrk="0" hangingPunct="1">
        <a:defRPr sz="1800" kern="1200">
          <a:solidFill>
            <a:schemeClr val="tx1"/>
          </a:solidFill>
          <a:latin typeface="+mn-lt"/>
          <a:ea typeface="+mn-ea"/>
          <a:cs typeface="+mn-cs"/>
        </a:defRPr>
      </a:lvl4pPr>
      <a:lvl5pPr marL="1828796" algn="l" defTabSz="914398" rtl="0" eaLnBrk="1" latinLnBrk="0" hangingPunct="1">
        <a:defRPr sz="1800" kern="1200">
          <a:solidFill>
            <a:schemeClr val="tx1"/>
          </a:solidFill>
          <a:latin typeface="+mn-lt"/>
          <a:ea typeface="+mn-ea"/>
          <a:cs typeface="+mn-cs"/>
        </a:defRPr>
      </a:lvl5pPr>
      <a:lvl6pPr marL="2285996" algn="l" defTabSz="914398" rtl="0" eaLnBrk="1" latinLnBrk="0" hangingPunct="1">
        <a:defRPr sz="1800" kern="1200">
          <a:solidFill>
            <a:schemeClr val="tx1"/>
          </a:solidFill>
          <a:latin typeface="+mn-lt"/>
          <a:ea typeface="+mn-ea"/>
          <a:cs typeface="+mn-cs"/>
        </a:defRPr>
      </a:lvl6pPr>
      <a:lvl7pPr marL="2743194" algn="l" defTabSz="914398" rtl="0" eaLnBrk="1" latinLnBrk="0" hangingPunct="1">
        <a:defRPr sz="1800" kern="1200">
          <a:solidFill>
            <a:schemeClr val="tx1"/>
          </a:solidFill>
          <a:latin typeface="+mn-lt"/>
          <a:ea typeface="+mn-ea"/>
          <a:cs typeface="+mn-cs"/>
        </a:defRPr>
      </a:lvl7pPr>
      <a:lvl8pPr marL="3200394" algn="l" defTabSz="914398" rtl="0" eaLnBrk="1" latinLnBrk="0" hangingPunct="1">
        <a:defRPr sz="1800" kern="1200">
          <a:solidFill>
            <a:schemeClr val="tx1"/>
          </a:solidFill>
          <a:latin typeface="+mn-lt"/>
          <a:ea typeface="+mn-ea"/>
          <a:cs typeface="+mn-cs"/>
        </a:defRPr>
      </a:lvl8pPr>
      <a:lvl9pPr marL="3657592" algn="l" defTabSz="9143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6112ABB-7F16-4CFD-A7A1-7F9143F191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Tree>
    <p:extLst>
      <p:ext uri="{BB962C8B-B14F-4D97-AF65-F5344CB8AC3E}">
        <p14:creationId xmlns:p14="http://schemas.microsoft.com/office/powerpoint/2010/main" val="278181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DADEEA6B-51E8-4E01-8F0D-01398269E2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13" name="Title 1">
            <a:extLst>
              <a:ext uri="{FF2B5EF4-FFF2-40B4-BE49-F238E27FC236}">
                <a16:creationId xmlns:a16="http://schemas.microsoft.com/office/drawing/2014/main" id="{5440CCDE-D143-475D-AA56-36B45718569B}"/>
              </a:ext>
            </a:extLst>
          </p:cNvPr>
          <p:cNvSpPr txBox="1">
            <a:spLocks/>
          </p:cNvSpPr>
          <p:nvPr/>
        </p:nvSpPr>
        <p:spPr>
          <a:xfrm>
            <a:off x="198378" y="-228300"/>
            <a:ext cx="9317735" cy="1897709"/>
          </a:xfrm>
          <a:prstGeom prst="rect">
            <a:avLst/>
          </a:prstGeom>
        </p:spPr>
        <p:txBody>
          <a:bodyPr vert="horz" lIns="91440" tIns="45720" rIns="91440" bIns="45720" rtlCol="0" anchor="ctr">
            <a:noAutofit/>
          </a:bodyPr>
          <a:lstStyle>
            <a:lvl1pPr algn="l" defTabSz="914398"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spc="-250" dirty="0">
                <a:solidFill>
                  <a:srgbClr val="262626"/>
                </a:solidFill>
                <a:latin typeface="Century Gothic" panose="020B0502020202020204" pitchFamily="34" charset="0"/>
              </a:rPr>
              <a:t>Sustainability Strategy: </a:t>
            </a:r>
          </a:p>
          <a:p>
            <a:r>
              <a:rPr lang="en-GB" sz="3600" b="1" spc="-250" dirty="0">
                <a:solidFill>
                  <a:schemeClr val="accent6">
                    <a:lumMod val="50000"/>
                  </a:schemeClr>
                </a:solidFill>
                <a:latin typeface="Century Gothic" panose="020B0502020202020204" pitchFamily="34" charset="0"/>
              </a:rPr>
              <a:t>4 Pillars - Manufacturing</a:t>
            </a:r>
          </a:p>
        </p:txBody>
      </p:sp>
      <p:sp>
        <p:nvSpPr>
          <p:cNvPr id="15" name="Content Placeholder 2">
            <a:extLst>
              <a:ext uri="{FF2B5EF4-FFF2-40B4-BE49-F238E27FC236}">
                <a16:creationId xmlns:a16="http://schemas.microsoft.com/office/drawing/2014/main" id="{5C926401-15CB-42C7-9A64-8D7B197D0F56}"/>
              </a:ext>
            </a:extLst>
          </p:cNvPr>
          <p:cNvSpPr>
            <a:spLocks noGrp="1"/>
          </p:cNvSpPr>
          <p:nvPr>
            <p:ph idx="1"/>
          </p:nvPr>
        </p:nvSpPr>
        <p:spPr>
          <a:xfrm>
            <a:off x="215156" y="2048009"/>
            <a:ext cx="5078297" cy="4746674"/>
          </a:xfrm>
        </p:spPr>
        <p:txBody>
          <a:bodyPr>
            <a:noAutofit/>
          </a:bodyPr>
          <a:lstStyle/>
          <a:p>
            <a:pPr marL="0" indent="0">
              <a:buNone/>
            </a:pPr>
            <a:r>
              <a:rPr lang="en-US" sz="1600" b="1" dirty="0">
                <a:solidFill>
                  <a:srgbClr val="262626"/>
                </a:solidFill>
                <a:latin typeface="Century Gothic" panose="020B0502020202020204" pitchFamily="34" charset="0"/>
                <a:ea typeface="Verdana" panose="020B0604030504040204" pitchFamily="34" charset="0"/>
              </a:rPr>
              <a:t>Geiger is committed to avoiding the most polluting and resource heavy production methods in our supply chain to help reduce our</a:t>
            </a:r>
            <a:r>
              <a:rPr kumimoji="0" lang="en-US" sz="1600" b="1" u="none" strike="noStrike" kern="1200" cap="none" spc="0" normalizeH="0" baseline="0" noProof="0" dirty="0">
                <a:ln>
                  <a:noFill/>
                </a:ln>
                <a:solidFill>
                  <a:srgbClr val="262626"/>
                </a:solidFill>
                <a:effectLst/>
                <a:uLnTx/>
                <a:uFillTx/>
                <a:latin typeface="Century Gothic" panose="020B0502020202020204" pitchFamily="34" charset="0"/>
                <a:ea typeface="Verdana" panose="020B0604030504040204" pitchFamily="34" charset="0"/>
              </a:rPr>
              <a:t> footprint, lower the risk level for factory workers   and help us be better stewards of our environment. </a:t>
            </a:r>
          </a:p>
          <a:p>
            <a:pPr marL="0" indent="0">
              <a:buNone/>
            </a:pPr>
            <a:r>
              <a:rPr lang="en-US" sz="1200" dirty="0">
                <a:solidFill>
                  <a:srgbClr val="262626"/>
                </a:solidFill>
                <a:latin typeface="Century Gothic" panose="020B0502020202020204" pitchFamily="34" charset="0"/>
                <a:ea typeface="Verdana" panose="020B0604030504040204" pitchFamily="34" charset="0"/>
              </a:rPr>
              <a:t>Areas to focus on include:</a:t>
            </a:r>
            <a:endParaRPr lang="en-US" sz="1200" dirty="0">
              <a:solidFill>
                <a:srgbClr val="262626"/>
              </a:solidFill>
              <a:latin typeface="Century Gothic" panose="020B0502020202020204" pitchFamily="34" charset="0"/>
            </a:endParaRPr>
          </a:p>
          <a:p>
            <a:pPr>
              <a:buClr>
                <a:schemeClr val="accent6">
                  <a:lumMod val="50000"/>
                </a:schemeClr>
              </a:buClr>
              <a:buSzPct val="150000"/>
            </a:pPr>
            <a:r>
              <a:rPr lang="en-US" sz="1200" dirty="0">
                <a:solidFill>
                  <a:srgbClr val="262626"/>
                </a:solidFill>
                <a:latin typeface="Century Gothic" panose="020B0502020202020204" pitchFamily="34" charset="0"/>
              </a:rPr>
              <a:t>Greater transparency in our supply chain to know the source of raw materials and location of production.</a:t>
            </a:r>
          </a:p>
          <a:p>
            <a:pPr>
              <a:buClr>
                <a:schemeClr val="accent6">
                  <a:lumMod val="50000"/>
                </a:schemeClr>
              </a:buClr>
              <a:buSzPct val="150000"/>
            </a:pPr>
            <a:r>
              <a:rPr lang="en-US" sz="1200" dirty="0">
                <a:solidFill>
                  <a:srgbClr val="262626"/>
                </a:solidFill>
                <a:latin typeface="Century Gothic" panose="020B0502020202020204" pitchFamily="34" charset="0"/>
              </a:rPr>
              <a:t>Avoidance of hazardous Azo Dyes and SVHCs.</a:t>
            </a:r>
          </a:p>
          <a:p>
            <a:pPr>
              <a:buClr>
                <a:schemeClr val="accent6">
                  <a:lumMod val="50000"/>
                </a:schemeClr>
              </a:buClr>
              <a:buSzPct val="150000"/>
            </a:pPr>
            <a:r>
              <a:rPr lang="en-US" sz="1200" dirty="0">
                <a:solidFill>
                  <a:srgbClr val="262626"/>
                </a:solidFill>
                <a:latin typeface="Century Gothic" panose="020B0502020202020204" pitchFamily="34" charset="0"/>
              </a:rPr>
              <a:t>Reduction of water usage through use of natural </a:t>
            </a:r>
            <a:r>
              <a:rPr lang="en-US" sz="1200" dirty="0" err="1">
                <a:solidFill>
                  <a:srgbClr val="262626"/>
                </a:solidFill>
                <a:latin typeface="Century Gothic" panose="020B0502020202020204" pitchFamily="34" charset="0"/>
              </a:rPr>
              <a:t>colours</a:t>
            </a:r>
            <a:r>
              <a:rPr lang="en-US" sz="1200" dirty="0">
                <a:solidFill>
                  <a:srgbClr val="262626"/>
                </a:solidFill>
                <a:latin typeface="Century Gothic" panose="020B0502020202020204" pitchFamily="34" charset="0"/>
              </a:rPr>
              <a:t>     and organic materials.</a:t>
            </a:r>
          </a:p>
          <a:p>
            <a:pPr>
              <a:buClr>
                <a:schemeClr val="accent6">
                  <a:lumMod val="50000"/>
                </a:schemeClr>
              </a:buClr>
              <a:buSzPct val="150000"/>
            </a:pPr>
            <a:r>
              <a:rPr lang="en-US" sz="1200" dirty="0">
                <a:solidFill>
                  <a:srgbClr val="262626"/>
                </a:solidFill>
                <a:latin typeface="Century Gothic" panose="020B0502020202020204" pitchFamily="34" charset="0"/>
              </a:rPr>
              <a:t>Avoidance of toxic processes such as electro plating and unnecessary production of carbon black.</a:t>
            </a:r>
          </a:p>
          <a:p>
            <a:pPr>
              <a:buClr>
                <a:schemeClr val="accent6">
                  <a:lumMod val="50000"/>
                </a:schemeClr>
              </a:buClr>
              <a:buSzPct val="150000"/>
            </a:pPr>
            <a:r>
              <a:rPr lang="en-US" sz="1200" dirty="0">
                <a:solidFill>
                  <a:srgbClr val="262626"/>
                </a:solidFill>
                <a:latin typeface="Century Gothic" panose="020B0502020202020204" pitchFamily="34" charset="0"/>
              </a:rPr>
              <a:t>Promotion of locally manufactured products.</a:t>
            </a:r>
          </a:p>
          <a:p>
            <a:pPr>
              <a:buClr>
                <a:schemeClr val="accent6">
                  <a:lumMod val="50000"/>
                </a:schemeClr>
              </a:buClr>
              <a:buSzPct val="150000"/>
            </a:pPr>
            <a:r>
              <a:rPr lang="en-US" sz="1200" dirty="0">
                <a:solidFill>
                  <a:srgbClr val="262626"/>
                </a:solidFill>
                <a:latin typeface="Century Gothic" panose="020B0502020202020204" pitchFamily="34" charset="0"/>
              </a:rPr>
              <a:t>Using water based and natural inks for printing.</a:t>
            </a:r>
          </a:p>
          <a:p>
            <a:pPr>
              <a:buClr>
                <a:schemeClr val="accent6">
                  <a:lumMod val="50000"/>
                </a:schemeClr>
              </a:buClr>
              <a:buSzPct val="150000"/>
            </a:pPr>
            <a:r>
              <a:rPr lang="en-US" sz="1200" dirty="0">
                <a:solidFill>
                  <a:srgbClr val="262626"/>
                </a:solidFill>
                <a:latin typeface="Century Gothic" panose="020B0502020202020204" pitchFamily="34" charset="0"/>
              </a:rPr>
              <a:t>Careful production planning to increase efficiency, reduce waste and minimize pollution.</a:t>
            </a:r>
          </a:p>
        </p:txBody>
      </p:sp>
    </p:spTree>
    <p:extLst>
      <p:ext uri="{BB962C8B-B14F-4D97-AF65-F5344CB8AC3E}">
        <p14:creationId xmlns:p14="http://schemas.microsoft.com/office/powerpoint/2010/main" val="124243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80E51C24-B01A-4F5A-B700-E3715C22F7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13" name="Title 1">
            <a:extLst>
              <a:ext uri="{FF2B5EF4-FFF2-40B4-BE49-F238E27FC236}">
                <a16:creationId xmlns:a16="http://schemas.microsoft.com/office/drawing/2014/main" id="{5440CCDE-D143-475D-AA56-36B45718569B}"/>
              </a:ext>
            </a:extLst>
          </p:cNvPr>
          <p:cNvSpPr txBox="1">
            <a:spLocks/>
          </p:cNvSpPr>
          <p:nvPr/>
        </p:nvSpPr>
        <p:spPr>
          <a:xfrm>
            <a:off x="206455" y="-135664"/>
            <a:ext cx="8645669" cy="1701229"/>
          </a:xfrm>
          <a:prstGeom prst="rect">
            <a:avLst/>
          </a:prstGeom>
        </p:spPr>
        <p:txBody>
          <a:bodyPr vert="horz" lIns="91440" tIns="45720" rIns="91440" bIns="45720" rtlCol="0" anchor="ctr">
            <a:normAutofit fontScale="97500"/>
          </a:bodyPr>
          <a:lstStyle>
            <a:lvl1pPr algn="l" defTabSz="914398"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spc="-250" dirty="0">
                <a:solidFill>
                  <a:srgbClr val="262626"/>
                </a:solidFill>
                <a:latin typeface="Century Gothic" panose="020B0502020202020204" pitchFamily="34" charset="0"/>
              </a:rPr>
              <a:t>Sustainability Strategy: </a:t>
            </a:r>
          </a:p>
          <a:p>
            <a:r>
              <a:rPr lang="en-GB" sz="3600" b="1" spc="-250" dirty="0">
                <a:solidFill>
                  <a:schemeClr val="accent6">
                    <a:lumMod val="50000"/>
                  </a:schemeClr>
                </a:solidFill>
                <a:latin typeface="Century Gothic" panose="020B0502020202020204" pitchFamily="34" charset="0"/>
              </a:rPr>
              <a:t>4 Pillars - Operations</a:t>
            </a:r>
          </a:p>
        </p:txBody>
      </p:sp>
      <p:sp>
        <p:nvSpPr>
          <p:cNvPr id="15" name="Content Placeholder 2">
            <a:extLst>
              <a:ext uri="{FF2B5EF4-FFF2-40B4-BE49-F238E27FC236}">
                <a16:creationId xmlns:a16="http://schemas.microsoft.com/office/drawing/2014/main" id="{5C926401-15CB-42C7-9A64-8D7B197D0F56}"/>
              </a:ext>
            </a:extLst>
          </p:cNvPr>
          <p:cNvSpPr>
            <a:spLocks noGrp="1"/>
          </p:cNvSpPr>
          <p:nvPr>
            <p:ph idx="1"/>
          </p:nvPr>
        </p:nvSpPr>
        <p:spPr>
          <a:xfrm>
            <a:off x="206455" y="1788744"/>
            <a:ext cx="5414169" cy="3804019"/>
          </a:xfrm>
        </p:spPr>
        <p:txBody>
          <a:bodyPr>
            <a:noAutofit/>
          </a:bodyPr>
          <a:lstStyle/>
          <a:p>
            <a:pPr marL="0" indent="0">
              <a:buNone/>
            </a:pPr>
            <a:r>
              <a:rPr lang="en-US" sz="1600" b="1" dirty="0">
                <a:solidFill>
                  <a:srgbClr val="262626"/>
                </a:solidFill>
                <a:latin typeface="Century Gothic" panose="020B0502020202020204" pitchFamily="34" charset="0"/>
              </a:rPr>
              <a:t>In our internal Geiger operations, we are working to:</a:t>
            </a:r>
          </a:p>
          <a:p>
            <a:pPr marL="0" indent="0">
              <a:buNone/>
            </a:pPr>
            <a:endParaRPr lang="en-US" sz="1200" dirty="0">
              <a:solidFill>
                <a:srgbClr val="262626"/>
              </a:solidFill>
              <a:latin typeface="Century Gothic" panose="020B0502020202020204" pitchFamily="34" charset="0"/>
            </a:endParaRPr>
          </a:p>
          <a:p>
            <a:pPr>
              <a:buClr>
                <a:schemeClr val="accent6">
                  <a:lumMod val="50000"/>
                </a:schemeClr>
              </a:buClr>
              <a:buSzPct val="150000"/>
            </a:pPr>
            <a:r>
              <a:rPr lang="en-US" sz="1200" dirty="0">
                <a:solidFill>
                  <a:srgbClr val="262626"/>
                </a:solidFill>
                <a:latin typeface="Century Gothic" panose="020B0502020202020204" pitchFamily="34" charset="0"/>
              </a:rPr>
              <a:t>Recycle or reuse 100% of unwanted samples.</a:t>
            </a:r>
          </a:p>
          <a:p>
            <a:pPr>
              <a:buClr>
                <a:schemeClr val="accent6">
                  <a:lumMod val="50000"/>
                </a:schemeClr>
              </a:buClr>
              <a:buSzPct val="150000"/>
            </a:pPr>
            <a:r>
              <a:rPr lang="en-US" sz="1200" dirty="0">
                <a:solidFill>
                  <a:srgbClr val="262626"/>
                </a:solidFill>
                <a:latin typeface="Century Gothic" panose="020B0502020202020204" pitchFamily="34" charset="0"/>
              </a:rPr>
              <a:t>Monitor and track our energy and water usage to achieve a 10% year on year reduction.</a:t>
            </a:r>
          </a:p>
          <a:p>
            <a:pPr>
              <a:buClr>
                <a:schemeClr val="accent6">
                  <a:lumMod val="50000"/>
                </a:schemeClr>
              </a:buClr>
              <a:buSzPct val="150000"/>
            </a:pPr>
            <a:r>
              <a:rPr lang="en-US" sz="1200" dirty="0">
                <a:solidFill>
                  <a:srgbClr val="262626"/>
                </a:solidFill>
                <a:latin typeface="Century Gothic" panose="020B0502020202020204" pitchFamily="34" charset="0"/>
              </a:rPr>
              <a:t>Install energy efficient lighting in our warehouse and office space.</a:t>
            </a:r>
          </a:p>
          <a:p>
            <a:pPr>
              <a:buClr>
                <a:schemeClr val="accent6">
                  <a:lumMod val="50000"/>
                </a:schemeClr>
              </a:buClr>
              <a:buSzPct val="150000"/>
            </a:pPr>
            <a:r>
              <a:rPr lang="en-US" sz="1200" dirty="0">
                <a:solidFill>
                  <a:srgbClr val="262626"/>
                </a:solidFill>
                <a:latin typeface="Century Gothic" panose="020B0502020202020204" pitchFamily="34" charset="0"/>
              </a:rPr>
              <a:t>Ensure computer equipment and power supplies are turned off when not in use.</a:t>
            </a:r>
          </a:p>
          <a:p>
            <a:pPr>
              <a:buClr>
                <a:schemeClr val="accent6">
                  <a:lumMod val="50000"/>
                </a:schemeClr>
              </a:buClr>
              <a:buSzPct val="150000"/>
            </a:pPr>
            <a:r>
              <a:rPr lang="en-US" sz="1200" dirty="0">
                <a:solidFill>
                  <a:srgbClr val="262626"/>
                </a:solidFill>
                <a:latin typeface="Century Gothic" panose="020B0502020202020204" pitchFamily="34" charset="0"/>
              </a:rPr>
              <a:t>Minimize use of chemicals for cleaning and production.</a:t>
            </a:r>
          </a:p>
          <a:p>
            <a:pPr>
              <a:buClr>
                <a:schemeClr val="accent6">
                  <a:lumMod val="50000"/>
                </a:schemeClr>
              </a:buClr>
              <a:buSzPct val="150000"/>
            </a:pPr>
            <a:r>
              <a:rPr lang="en-US" sz="1200" dirty="0">
                <a:solidFill>
                  <a:srgbClr val="262626"/>
                </a:solidFill>
                <a:latin typeface="Century Gothic" panose="020B0502020202020204" pitchFamily="34" charset="0"/>
              </a:rPr>
              <a:t>Minimize noise and air pollution to the local environment from machinery and deliveries.</a:t>
            </a:r>
          </a:p>
          <a:p>
            <a:pPr>
              <a:buClr>
                <a:schemeClr val="accent6">
                  <a:lumMod val="50000"/>
                </a:schemeClr>
              </a:buClr>
              <a:buSzPct val="150000"/>
            </a:pPr>
            <a:r>
              <a:rPr lang="en-US" sz="1200" dirty="0">
                <a:solidFill>
                  <a:srgbClr val="262626"/>
                </a:solidFill>
                <a:latin typeface="Century Gothic" panose="020B0502020202020204" pitchFamily="34" charset="0"/>
              </a:rPr>
              <a:t>Recording and reporting on weight of primary and secondary packaging for key customers.</a:t>
            </a:r>
          </a:p>
          <a:p>
            <a:pPr>
              <a:buClr>
                <a:schemeClr val="accent6">
                  <a:lumMod val="50000"/>
                </a:schemeClr>
              </a:buClr>
              <a:buSzPct val="150000"/>
            </a:pPr>
            <a:r>
              <a:rPr lang="en-US" sz="1200" dirty="0">
                <a:solidFill>
                  <a:srgbClr val="262626"/>
                </a:solidFill>
                <a:latin typeface="Century Gothic" panose="020B0502020202020204" pitchFamily="34" charset="0"/>
              </a:rPr>
              <a:t>From Q1 2022, we are starting to track carbon footprint of all high value orders above £20k. </a:t>
            </a:r>
          </a:p>
        </p:txBody>
      </p:sp>
      <p:graphicFrame>
        <p:nvGraphicFramePr>
          <p:cNvPr id="5" name="Chart 4">
            <a:extLst>
              <a:ext uri="{FF2B5EF4-FFF2-40B4-BE49-F238E27FC236}">
                <a16:creationId xmlns:a16="http://schemas.microsoft.com/office/drawing/2014/main" id="{414CB621-66A7-437C-9D4B-5E979F606D12}"/>
              </a:ext>
            </a:extLst>
          </p:cNvPr>
          <p:cNvGraphicFramePr>
            <a:graphicFrameLocks/>
          </p:cNvGraphicFramePr>
          <p:nvPr>
            <p:extLst>
              <p:ext uri="{D42A27DB-BD31-4B8C-83A1-F6EECF244321}">
                <p14:modId xmlns:p14="http://schemas.microsoft.com/office/powerpoint/2010/main" val="8431884"/>
              </p:ext>
            </p:extLst>
          </p:nvPr>
        </p:nvGraphicFramePr>
        <p:xfrm>
          <a:off x="6219038" y="1819962"/>
          <a:ext cx="5844331" cy="3523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177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10;&#10;Description automatically generated with low confidence">
            <a:extLst>
              <a:ext uri="{FF2B5EF4-FFF2-40B4-BE49-F238E27FC236}">
                <a16:creationId xmlns:a16="http://schemas.microsoft.com/office/drawing/2014/main" id="{82BF81AA-CCDC-4726-BC17-82C71C8844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Title 1">
            <a:extLst>
              <a:ext uri="{FF2B5EF4-FFF2-40B4-BE49-F238E27FC236}">
                <a16:creationId xmlns:a16="http://schemas.microsoft.com/office/drawing/2014/main" id="{C7AB7B44-7A99-4B0A-861A-DBFF434C34EB}"/>
              </a:ext>
            </a:extLst>
          </p:cNvPr>
          <p:cNvSpPr>
            <a:spLocks noGrp="1"/>
          </p:cNvSpPr>
          <p:nvPr>
            <p:ph type="title"/>
          </p:nvPr>
        </p:nvSpPr>
        <p:spPr>
          <a:xfrm>
            <a:off x="214904" y="66114"/>
            <a:ext cx="7259687" cy="1359939"/>
          </a:xfrm>
        </p:spPr>
        <p:txBody>
          <a:bodyPr>
            <a:noAutofit/>
          </a:bodyPr>
          <a:lstStyle/>
          <a:p>
            <a:r>
              <a:rPr lang="en-GB" sz="3600" b="1" spc="-250" dirty="0">
                <a:solidFill>
                  <a:srgbClr val="262626"/>
                </a:solidFill>
                <a:latin typeface="Century Gothic" panose="020B0502020202020204" pitchFamily="34" charset="0"/>
              </a:rPr>
              <a:t>Sustainability Objectives: </a:t>
            </a:r>
            <a:br>
              <a:rPr lang="en-GB" sz="3600" b="1" spc="-250" dirty="0">
                <a:solidFill>
                  <a:srgbClr val="262626"/>
                </a:solidFill>
                <a:latin typeface="Century Gothic" panose="020B0502020202020204" pitchFamily="34" charset="0"/>
              </a:rPr>
            </a:br>
            <a:r>
              <a:rPr lang="en-GB" sz="3600" b="1" spc="-250" dirty="0">
                <a:solidFill>
                  <a:schemeClr val="accent6">
                    <a:lumMod val="50000"/>
                  </a:schemeClr>
                </a:solidFill>
                <a:latin typeface="Century Gothic" panose="020B0502020202020204" pitchFamily="34" charset="0"/>
              </a:rPr>
              <a:t>KPIs</a:t>
            </a:r>
          </a:p>
        </p:txBody>
      </p:sp>
      <p:sp>
        <p:nvSpPr>
          <p:cNvPr id="3" name="Content Placeholder 2">
            <a:extLst>
              <a:ext uri="{FF2B5EF4-FFF2-40B4-BE49-F238E27FC236}">
                <a16:creationId xmlns:a16="http://schemas.microsoft.com/office/drawing/2014/main" id="{0AB5B0B3-BA1E-42C7-B216-0F97E6098970}"/>
              </a:ext>
            </a:extLst>
          </p:cNvPr>
          <p:cNvSpPr>
            <a:spLocks noGrp="1"/>
          </p:cNvSpPr>
          <p:nvPr>
            <p:ph idx="1"/>
          </p:nvPr>
        </p:nvSpPr>
        <p:spPr>
          <a:xfrm>
            <a:off x="214905" y="1654662"/>
            <a:ext cx="5456054" cy="4101004"/>
          </a:xfrm>
        </p:spPr>
        <p:txBody>
          <a:bodyPr>
            <a:normAutofit/>
          </a:bodyPr>
          <a:lstStyle/>
          <a:p>
            <a:pPr marL="0" indent="0">
              <a:buNone/>
            </a:pPr>
            <a:r>
              <a:rPr lang="en-US" sz="1600" b="1" dirty="0">
                <a:solidFill>
                  <a:schemeClr val="accent6">
                    <a:lumMod val="50000"/>
                  </a:schemeClr>
                </a:solidFill>
                <a:latin typeface="Century Gothic" panose="020B0502020202020204" pitchFamily="34" charset="0"/>
              </a:rPr>
              <a:t>In 2021 we started tracking the following Key Performance Indicators (KPIs) on Sustainability:</a:t>
            </a:r>
          </a:p>
          <a:p>
            <a:r>
              <a:rPr lang="en-US" sz="1200" dirty="0">
                <a:solidFill>
                  <a:srgbClr val="262626"/>
                </a:solidFill>
                <a:latin typeface="Century Gothic" panose="020B0502020202020204" pitchFamily="34" charset="0"/>
              </a:rPr>
              <a:t>Recording all products sold with sustainable features in our order management system.</a:t>
            </a:r>
          </a:p>
          <a:p>
            <a:r>
              <a:rPr lang="en-US" sz="1200" dirty="0">
                <a:solidFill>
                  <a:srgbClr val="262626"/>
                </a:solidFill>
                <a:latin typeface="Century Gothic" panose="020B0502020202020204" pitchFamily="34" charset="0"/>
              </a:rPr>
              <a:t>% of quotes proposed to customers including sustainable options.</a:t>
            </a:r>
          </a:p>
          <a:p>
            <a:r>
              <a:rPr lang="en-US" sz="1200" dirty="0">
                <a:solidFill>
                  <a:srgbClr val="262626"/>
                </a:solidFill>
                <a:latin typeface="Century Gothic" panose="020B0502020202020204" pitchFamily="34" charset="0"/>
              </a:rPr>
              <a:t>Energy, gas and water usage reduction in our UK Distribution Centre.</a:t>
            </a:r>
          </a:p>
          <a:p>
            <a:r>
              <a:rPr lang="en-US" sz="1200" dirty="0">
                <a:solidFill>
                  <a:srgbClr val="262626"/>
                </a:solidFill>
                <a:latin typeface="Century Gothic" panose="020B0502020202020204" pitchFamily="34" charset="0"/>
              </a:rPr>
              <a:t>Weight of primary and secondary packaging material for key customers.</a:t>
            </a:r>
          </a:p>
          <a:p>
            <a:r>
              <a:rPr lang="en-US" sz="1200" dirty="0">
                <a:solidFill>
                  <a:srgbClr val="262626"/>
                </a:solidFill>
                <a:latin typeface="Century Gothic" panose="020B0502020202020204" pitchFamily="34" charset="0"/>
              </a:rPr>
              <a:t>We also completed our first Environmental Impact Assessment which highlighted our potential </a:t>
            </a:r>
            <a:r>
              <a:rPr lang="en-GB" sz="1200" dirty="0">
                <a:solidFill>
                  <a:srgbClr val="262626"/>
                </a:solidFill>
                <a:latin typeface="Century Gothic" panose="020B0502020202020204" pitchFamily="34" charset="0"/>
              </a:rPr>
              <a:t>Chemical, Noise, Air, Light, Water, Human, Communal, Natural &amp; Wild-Life risks along with the impacted stakeholders and severity of impact for each hazard.</a:t>
            </a:r>
          </a:p>
        </p:txBody>
      </p:sp>
      <p:pic>
        <p:nvPicPr>
          <p:cNvPr id="5" name="Picture 4">
            <a:extLst>
              <a:ext uri="{FF2B5EF4-FFF2-40B4-BE49-F238E27FC236}">
                <a16:creationId xmlns:a16="http://schemas.microsoft.com/office/drawing/2014/main" id="{2FE6123E-A06E-4516-BF64-3DA75CAD3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4193" y="1654662"/>
            <a:ext cx="6034321" cy="3729074"/>
          </a:xfrm>
          <a:prstGeom prst="rect">
            <a:avLst/>
          </a:prstGeom>
        </p:spPr>
      </p:pic>
      <p:sp>
        <p:nvSpPr>
          <p:cNvPr id="7" name="Content Placeholder 2">
            <a:extLst>
              <a:ext uri="{FF2B5EF4-FFF2-40B4-BE49-F238E27FC236}">
                <a16:creationId xmlns:a16="http://schemas.microsoft.com/office/drawing/2014/main" id="{06793472-B156-4E3B-A8A8-30060964658C}"/>
              </a:ext>
            </a:extLst>
          </p:cNvPr>
          <p:cNvSpPr txBox="1">
            <a:spLocks/>
          </p:cNvSpPr>
          <p:nvPr/>
        </p:nvSpPr>
        <p:spPr>
          <a:xfrm>
            <a:off x="214904" y="4733510"/>
            <a:ext cx="5670961" cy="1700332"/>
          </a:xfrm>
          <a:prstGeom prst="rect">
            <a:avLst/>
          </a:prstGeom>
        </p:spPr>
        <p:txBody>
          <a:bodyPr vert="horz" lIns="91440" tIns="45720" rIns="91440" bIns="45720" rtlCol="0">
            <a:noAutofit/>
          </a:bodyPr>
          <a:lstStyle>
            <a:lvl1pPr marL="228599" indent="-228599" algn="l" defTabSz="91439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9" indent="-228599" algn="l" defTabSz="91439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7" indent="-228599" algn="l" defTabSz="91439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7"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6"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5"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4"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3"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2"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chemeClr val="accent6">
                    <a:lumMod val="50000"/>
                  </a:schemeClr>
                </a:solidFill>
                <a:latin typeface="Century Gothic" panose="020B0502020202020204" pitchFamily="34" charset="0"/>
              </a:rPr>
              <a:t>In 2022 we will introduce additional KPIs to closer monitor and improve environmental performance:</a:t>
            </a:r>
          </a:p>
          <a:p>
            <a:r>
              <a:rPr lang="en-GB" sz="1200" dirty="0">
                <a:solidFill>
                  <a:srgbClr val="262626"/>
                </a:solidFill>
                <a:latin typeface="Century Gothic" panose="020B0502020202020204" pitchFamily="34" charset="0"/>
              </a:rPr>
              <a:t>Carbon footprint of all high value orders above £20k.</a:t>
            </a:r>
          </a:p>
          <a:p>
            <a:r>
              <a:rPr lang="en-GB" sz="1200" dirty="0">
                <a:solidFill>
                  <a:srgbClr val="262626"/>
                </a:solidFill>
                <a:latin typeface="Century Gothic" panose="020B0502020202020204" pitchFamily="34" charset="0"/>
              </a:rPr>
              <a:t>Primary &amp; Secondary Packaging Weights for all high value orders above £20k.</a:t>
            </a:r>
          </a:p>
          <a:p>
            <a:r>
              <a:rPr lang="en-GB" sz="1200" dirty="0">
                <a:solidFill>
                  <a:srgbClr val="262626"/>
                </a:solidFill>
                <a:latin typeface="Century Gothic" panose="020B0502020202020204" pitchFamily="34" charset="0"/>
              </a:rPr>
              <a:t>Weight of all recycled plastic products supplied.</a:t>
            </a:r>
          </a:p>
          <a:p>
            <a:r>
              <a:rPr lang="en-GB" sz="1200" dirty="0">
                <a:solidFill>
                  <a:srgbClr val="262626"/>
                </a:solidFill>
                <a:latin typeface="Century Gothic" panose="020B0502020202020204" pitchFamily="34" charset="0"/>
              </a:rPr>
              <a:t>Weight of all fresh plastic avoided through use of recycled alternatives.</a:t>
            </a:r>
            <a:endParaRPr lang="en-GB" sz="1200" dirty="0">
              <a:solidFill>
                <a:srgbClr val="262626"/>
              </a:solidFill>
            </a:endParaRPr>
          </a:p>
        </p:txBody>
      </p:sp>
    </p:spTree>
    <p:extLst>
      <p:ext uri="{BB962C8B-B14F-4D97-AF65-F5344CB8AC3E}">
        <p14:creationId xmlns:p14="http://schemas.microsoft.com/office/powerpoint/2010/main" val="277714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67288112-9585-464B-BB6A-61E2594E95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Title 1">
            <a:extLst>
              <a:ext uri="{FF2B5EF4-FFF2-40B4-BE49-F238E27FC236}">
                <a16:creationId xmlns:a16="http://schemas.microsoft.com/office/drawing/2014/main" id="{C7AB7B44-7A99-4B0A-861A-DBFF434C34EB}"/>
              </a:ext>
            </a:extLst>
          </p:cNvPr>
          <p:cNvSpPr>
            <a:spLocks noGrp="1"/>
          </p:cNvSpPr>
          <p:nvPr>
            <p:ph type="title"/>
          </p:nvPr>
        </p:nvSpPr>
        <p:spPr>
          <a:xfrm>
            <a:off x="198125" y="363975"/>
            <a:ext cx="5170829" cy="742560"/>
          </a:xfrm>
        </p:spPr>
        <p:txBody>
          <a:bodyPr>
            <a:noAutofit/>
          </a:bodyPr>
          <a:lstStyle/>
          <a:p>
            <a:r>
              <a:rPr lang="en-GB" sz="3600" b="1" spc="-250" dirty="0">
                <a:solidFill>
                  <a:srgbClr val="262626"/>
                </a:solidFill>
                <a:latin typeface="Century Gothic" panose="020B0502020202020204" pitchFamily="34" charset="0"/>
              </a:rPr>
              <a:t>Sustainability Strategy: </a:t>
            </a:r>
            <a:br>
              <a:rPr lang="en-GB" sz="3600" b="1" spc="-250" dirty="0">
                <a:solidFill>
                  <a:srgbClr val="262626"/>
                </a:solidFill>
                <a:latin typeface="Century Gothic" panose="020B0502020202020204" pitchFamily="34" charset="0"/>
              </a:rPr>
            </a:br>
            <a:r>
              <a:rPr lang="en-GB" sz="3600" b="1" spc="-250" dirty="0">
                <a:solidFill>
                  <a:schemeClr val="accent6">
                    <a:lumMod val="50000"/>
                  </a:schemeClr>
                </a:solidFill>
                <a:latin typeface="Century Gothic" panose="020B0502020202020204" pitchFamily="34" charset="0"/>
              </a:rPr>
              <a:t>Public Commitments</a:t>
            </a:r>
          </a:p>
        </p:txBody>
      </p:sp>
      <p:sp>
        <p:nvSpPr>
          <p:cNvPr id="3" name="Content Placeholder 2">
            <a:extLst>
              <a:ext uri="{FF2B5EF4-FFF2-40B4-BE49-F238E27FC236}">
                <a16:creationId xmlns:a16="http://schemas.microsoft.com/office/drawing/2014/main" id="{0AB5B0B3-BA1E-42C7-B216-0F97E6098970}"/>
              </a:ext>
            </a:extLst>
          </p:cNvPr>
          <p:cNvSpPr>
            <a:spLocks noGrp="1"/>
          </p:cNvSpPr>
          <p:nvPr>
            <p:ph idx="1"/>
          </p:nvPr>
        </p:nvSpPr>
        <p:spPr>
          <a:xfrm>
            <a:off x="198125" y="2110277"/>
            <a:ext cx="6244620" cy="4101004"/>
          </a:xfrm>
        </p:spPr>
        <p:txBody>
          <a:bodyPr>
            <a:normAutofit fontScale="92500"/>
          </a:bodyPr>
          <a:lstStyle/>
          <a:p>
            <a:pPr marL="0" indent="0">
              <a:buNone/>
            </a:pPr>
            <a:r>
              <a:rPr lang="en-US" sz="1700" b="1" dirty="0">
                <a:solidFill>
                  <a:schemeClr val="accent6">
                    <a:lumMod val="50000"/>
                  </a:schemeClr>
                </a:solidFill>
                <a:latin typeface="Century Gothic" panose="020B0502020202020204" pitchFamily="34" charset="0"/>
              </a:rPr>
              <a:t>By 2025 we pledge to strive to achieve the following targets:</a:t>
            </a:r>
          </a:p>
          <a:p>
            <a:pPr marL="0" indent="0">
              <a:buNone/>
            </a:pPr>
            <a:endParaRPr lang="en-US" sz="1200" b="1" dirty="0">
              <a:latin typeface="Century Gothic" panose="020B0502020202020204" pitchFamily="34" charset="0"/>
            </a:endParaRPr>
          </a:p>
          <a:p>
            <a:pPr>
              <a:buClr>
                <a:schemeClr val="accent6">
                  <a:lumMod val="50000"/>
                </a:schemeClr>
              </a:buClr>
              <a:buSzPct val="150000"/>
            </a:pPr>
            <a:r>
              <a:rPr lang="en-US" sz="1200" dirty="0">
                <a:latin typeface="Century Gothic" panose="020B0502020202020204" pitchFamily="34" charset="0"/>
              </a:rPr>
              <a:t>Minimum 75% of paper and cardboard packaging to be FSC certified or recycled.</a:t>
            </a:r>
          </a:p>
          <a:p>
            <a:pPr lvl="0">
              <a:buClr>
                <a:schemeClr val="accent6">
                  <a:lumMod val="50000"/>
                </a:schemeClr>
              </a:buClr>
              <a:buSzPct val="150000"/>
            </a:pPr>
            <a:r>
              <a:rPr lang="en-US" sz="1200" dirty="0">
                <a:latin typeface="Century Gothic" panose="020B0502020202020204" pitchFamily="34" charset="0"/>
              </a:rPr>
              <a:t>100% of plastic packaging to be reusable, recyclable or compostable.</a:t>
            </a:r>
          </a:p>
          <a:p>
            <a:pPr>
              <a:buClr>
                <a:schemeClr val="accent6">
                  <a:lumMod val="50000"/>
                </a:schemeClr>
              </a:buClr>
              <a:buSzPct val="150000"/>
            </a:pPr>
            <a:r>
              <a:rPr lang="en-US" sz="1200" dirty="0">
                <a:latin typeface="Century Gothic" panose="020B0502020202020204" pitchFamily="34" charset="0"/>
              </a:rPr>
              <a:t>Eliminate 100% of problematic and unnecessary plastics that can not be reused or recycled.</a:t>
            </a:r>
            <a:endParaRPr lang="en-GB" sz="1200" dirty="0">
              <a:latin typeface="Century Gothic" panose="020B0502020202020204" pitchFamily="34" charset="0"/>
            </a:endParaRPr>
          </a:p>
          <a:p>
            <a:pPr lvl="0">
              <a:buClr>
                <a:schemeClr val="accent6">
                  <a:lumMod val="50000"/>
                </a:schemeClr>
              </a:buClr>
              <a:buSzPct val="150000"/>
            </a:pPr>
            <a:r>
              <a:rPr lang="en-GB" sz="1200" dirty="0">
                <a:latin typeface="Century Gothic" panose="020B0502020202020204" pitchFamily="34" charset="0"/>
              </a:rPr>
              <a:t>Achieving 10% year on year water and energy usage reduction for our UK and </a:t>
            </a:r>
            <a:r>
              <a:rPr lang="en-GB" sz="1200">
                <a:latin typeface="Century Gothic" panose="020B0502020202020204" pitchFamily="34" charset="0"/>
              </a:rPr>
              <a:t>US Decoration and </a:t>
            </a:r>
            <a:r>
              <a:rPr lang="en-GB" sz="1200" dirty="0">
                <a:latin typeface="Century Gothic" panose="020B0502020202020204" pitchFamily="34" charset="0"/>
              </a:rPr>
              <a:t>Distribution Centres.</a:t>
            </a:r>
          </a:p>
          <a:p>
            <a:pPr lvl="0">
              <a:buClr>
                <a:schemeClr val="accent6">
                  <a:lumMod val="50000"/>
                </a:schemeClr>
              </a:buClr>
              <a:buSzPct val="150000"/>
            </a:pPr>
            <a:r>
              <a:rPr lang="en-GB" sz="1200" dirty="0">
                <a:latin typeface="Century Gothic" panose="020B0502020202020204" pitchFamily="34" charset="0"/>
              </a:rPr>
              <a:t>Tracking carbon footprint of high value orders above £20k from Q1 2022 with the objective of achieving 30% reduction in carbon footprint by 2025 and carbon neutrality by 2030 through careful selection of materials, transport and production partners and utilisation of off-set schemes.</a:t>
            </a:r>
          </a:p>
          <a:p>
            <a:pPr lvl="0">
              <a:buClr>
                <a:schemeClr val="accent6">
                  <a:lumMod val="50000"/>
                </a:schemeClr>
              </a:buClr>
              <a:buSzPct val="150000"/>
            </a:pPr>
            <a:r>
              <a:rPr lang="en-GB" sz="1200" dirty="0">
                <a:latin typeface="Century Gothic" panose="020B0502020202020204" pitchFamily="34" charset="0"/>
              </a:rPr>
              <a:t>Adoption of responsible sourcing rules for highest priority raw materials and communication of a restricted materials and substances list to vendors. </a:t>
            </a:r>
          </a:p>
          <a:p>
            <a:pPr lvl="0">
              <a:buClr>
                <a:schemeClr val="accent6">
                  <a:lumMod val="50000"/>
                </a:schemeClr>
              </a:buClr>
              <a:buSzPct val="150000"/>
            </a:pPr>
            <a:r>
              <a:rPr lang="en-US" sz="1200" dirty="0">
                <a:latin typeface="Century Gothic" panose="020B0502020202020204" pitchFamily="34" charset="0"/>
              </a:rPr>
              <a:t>Adoption of new approach to single use products ensuring that durable alternatives are always available.</a:t>
            </a:r>
            <a:endParaRPr lang="en-GB" sz="1200" dirty="0">
              <a:latin typeface="Century Gothic" panose="020B0502020202020204" pitchFamily="34" charset="0"/>
            </a:endParaRPr>
          </a:p>
          <a:p>
            <a:pPr lvl="0">
              <a:buClr>
                <a:schemeClr val="accent6">
                  <a:lumMod val="50000"/>
                </a:schemeClr>
              </a:buClr>
              <a:buSzPct val="150000"/>
            </a:pPr>
            <a:r>
              <a:rPr lang="en-US" sz="1200" dirty="0">
                <a:latin typeface="Century Gothic" panose="020B0502020202020204" pitchFamily="34" charset="0"/>
              </a:rPr>
              <a:t>Contributing to reduction of waste, </a:t>
            </a:r>
            <a:r>
              <a:rPr lang="en-GB" sz="1200" dirty="0">
                <a:latin typeface="Century Gothic" panose="020B0502020202020204" pitchFamily="34" charset="0"/>
              </a:rPr>
              <a:t>water and energy usage across our supply chain through education, leadership and strategic partnership with preferred vendors. </a:t>
            </a:r>
          </a:p>
          <a:p>
            <a:endParaRPr lang="en-GB" sz="2400" dirty="0">
              <a:latin typeface="Century Gothic" panose="020B0502020202020204" pitchFamily="34" charset="0"/>
            </a:endParaRPr>
          </a:p>
        </p:txBody>
      </p:sp>
    </p:spTree>
    <p:extLst>
      <p:ext uri="{BB962C8B-B14F-4D97-AF65-F5344CB8AC3E}">
        <p14:creationId xmlns:p14="http://schemas.microsoft.com/office/powerpoint/2010/main" val="220109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low confidence">
            <a:extLst>
              <a:ext uri="{FF2B5EF4-FFF2-40B4-BE49-F238E27FC236}">
                <a16:creationId xmlns:a16="http://schemas.microsoft.com/office/drawing/2014/main" id="{1E8D6281-105A-485A-892F-5333A85D23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Title 1">
            <a:extLst>
              <a:ext uri="{FF2B5EF4-FFF2-40B4-BE49-F238E27FC236}">
                <a16:creationId xmlns:a16="http://schemas.microsoft.com/office/drawing/2014/main" id="{C7AB7B44-7A99-4B0A-861A-DBFF434C34EB}"/>
              </a:ext>
            </a:extLst>
          </p:cNvPr>
          <p:cNvSpPr>
            <a:spLocks noGrp="1"/>
          </p:cNvSpPr>
          <p:nvPr>
            <p:ph type="title"/>
          </p:nvPr>
        </p:nvSpPr>
        <p:spPr>
          <a:xfrm>
            <a:off x="192947" y="147955"/>
            <a:ext cx="7004807" cy="1202672"/>
          </a:xfrm>
        </p:spPr>
        <p:txBody>
          <a:bodyPr>
            <a:noAutofit/>
          </a:bodyPr>
          <a:lstStyle/>
          <a:p>
            <a:r>
              <a:rPr lang="en-GB" sz="3600" b="1" spc="-250" dirty="0">
                <a:solidFill>
                  <a:srgbClr val="262626"/>
                </a:solidFill>
                <a:latin typeface="Century Gothic" panose="020B0502020202020204" pitchFamily="34" charset="0"/>
              </a:rPr>
              <a:t>Sustainability Collaborations:</a:t>
            </a:r>
            <a:br>
              <a:rPr lang="en-GB" sz="3600" b="1" spc="-250" dirty="0">
                <a:solidFill>
                  <a:srgbClr val="262626"/>
                </a:solidFill>
                <a:latin typeface="Century Gothic" panose="020B0502020202020204" pitchFamily="34" charset="0"/>
              </a:rPr>
            </a:br>
            <a:r>
              <a:rPr lang="en-GB" sz="3600" b="1" spc="-250" dirty="0">
                <a:solidFill>
                  <a:schemeClr val="accent6">
                    <a:lumMod val="50000"/>
                  </a:schemeClr>
                </a:solidFill>
                <a:latin typeface="Century Gothic" panose="020B0502020202020204" pitchFamily="34" charset="0"/>
              </a:rPr>
              <a:t>UN Global Compact &amp; SDGs</a:t>
            </a:r>
          </a:p>
        </p:txBody>
      </p:sp>
      <p:sp>
        <p:nvSpPr>
          <p:cNvPr id="3" name="Content Placeholder 2">
            <a:extLst>
              <a:ext uri="{FF2B5EF4-FFF2-40B4-BE49-F238E27FC236}">
                <a16:creationId xmlns:a16="http://schemas.microsoft.com/office/drawing/2014/main" id="{0AB5B0B3-BA1E-42C7-B216-0F97E6098970}"/>
              </a:ext>
            </a:extLst>
          </p:cNvPr>
          <p:cNvSpPr>
            <a:spLocks noGrp="1"/>
          </p:cNvSpPr>
          <p:nvPr>
            <p:ph idx="1"/>
          </p:nvPr>
        </p:nvSpPr>
        <p:spPr>
          <a:xfrm>
            <a:off x="192947" y="2054827"/>
            <a:ext cx="5612235" cy="4101004"/>
          </a:xfrm>
        </p:spPr>
        <p:txBody>
          <a:bodyPr>
            <a:normAutofit lnSpcReduction="10000"/>
          </a:bodyPr>
          <a:lstStyle/>
          <a:p>
            <a:pPr marL="0" indent="0">
              <a:buNone/>
            </a:pPr>
            <a:r>
              <a:rPr lang="en-GB" sz="1600" b="1" dirty="0">
                <a:effectLst/>
                <a:latin typeface="Century Gothic" panose="020B0502020202020204" pitchFamily="34" charset="0"/>
                <a:ea typeface="Calibri" panose="020F0502020204030204" pitchFamily="34" charset="0"/>
              </a:rPr>
              <a:t>Geiger is a proud signatory of the </a:t>
            </a:r>
            <a:r>
              <a:rPr lang="en-GB" sz="1600" b="1" dirty="0">
                <a:solidFill>
                  <a:schemeClr val="accent6">
                    <a:lumMod val="50000"/>
                  </a:schemeClr>
                </a:solidFill>
                <a:effectLst/>
                <a:latin typeface="Century Gothic" panose="020B0502020202020204" pitchFamily="34" charset="0"/>
                <a:ea typeface="Calibri" panose="020F0502020204030204" pitchFamily="34" charset="0"/>
              </a:rPr>
              <a:t>United Nations (UN) Global Compact</a:t>
            </a:r>
            <a:r>
              <a:rPr lang="en-GB" sz="1600" b="1" dirty="0">
                <a:effectLst/>
                <a:latin typeface="Century Gothic" panose="020B0502020202020204" pitchFamily="34" charset="0"/>
                <a:ea typeface="Calibri" panose="020F0502020204030204" pitchFamily="34" charset="0"/>
              </a:rPr>
              <a:t>, along with over 9,000 other purpose driven companies in over 160 countries worldwide, in support of 10 UN goals including:</a:t>
            </a:r>
          </a:p>
          <a:p>
            <a:pPr marL="0" indent="0">
              <a:buNone/>
            </a:pPr>
            <a:endParaRPr lang="en-GB" sz="1200" dirty="0">
              <a:effectLst/>
              <a:latin typeface="Century Gothic" panose="020B0502020202020204" pitchFamily="34" charset="0"/>
              <a:ea typeface="Calibri" panose="020F0502020204030204" pitchFamily="34" charset="0"/>
            </a:endParaRPr>
          </a:p>
          <a:p>
            <a:pPr>
              <a:buClr>
                <a:schemeClr val="accent6">
                  <a:lumMod val="50000"/>
                </a:schemeClr>
              </a:buClr>
              <a:buSzPct val="150000"/>
            </a:pPr>
            <a:r>
              <a:rPr lang="en-GB" sz="1200" dirty="0">
                <a:latin typeface="Century Gothic" panose="020B0502020202020204" pitchFamily="34" charset="0"/>
                <a:ea typeface="Calibri" panose="020F0502020204030204" pitchFamily="34" charset="0"/>
              </a:rPr>
              <a:t>C</a:t>
            </a:r>
            <a:r>
              <a:rPr lang="en-GB" sz="1200" dirty="0">
                <a:effectLst/>
                <a:latin typeface="Century Gothic" panose="020B0502020202020204" pitchFamily="34" charset="0"/>
                <a:ea typeface="Calibri" panose="020F0502020204030204" pitchFamily="34" charset="0"/>
              </a:rPr>
              <a:t>ommitments to support a precautionary and responsible approach to environmental challenges;</a:t>
            </a:r>
          </a:p>
          <a:p>
            <a:pPr>
              <a:buClr>
                <a:schemeClr val="accent6">
                  <a:lumMod val="50000"/>
                </a:schemeClr>
              </a:buClr>
              <a:buSzPct val="150000"/>
            </a:pPr>
            <a:r>
              <a:rPr lang="en-GB" sz="1200" dirty="0">
                <a:latin typeface="Century Gothic" panose="020B0502020202020204" pitchFamily="34" charset="0"/>
                <a:ea typeface="Calibri" panose="020F0502020204030204" pitchFamily="34" charset="0"/>
              </a:rPr>
              <a:t>U</a:t>
            </a:r>
            <a:r>
              <a:rPr lang="en-GB" sz="1200" dirty="0">
                <a:effectLst/>
                <a:latin typeface="Century Gothic" panose="020B0502020202020204" pitchFamily="34" charset="0"/>
                <a:ea typeface="Calibri" panose="020F0502020204030204" pitchFamily="34" charset="0"/>
              </a:rPr>
              <a:t>ndertaking initiatives to promote greater environmental responsibility;</a:t>
            </a:r>
          </a:p>
          <a:p>
            <a:pPr>
              <a:buClr>
                <a:schemeClr val="accent6">
                  <a:lumMod val="50000"/>
                </a:schemeClr>
              </a:buClr>
              <a:buSzPct val="150000"/>
            </a:pPr>
            <a:r>
              <a:rPr lang="en-GB" sz="1200" dirty="0">
                <a:latin typeface="Century Gothic" panose="020B0502020202020204" pitchFamily="34" charset="0"/>
                <a:ea typeface="Calibri" panose="020F0502020204030204" pitchFamily="34" charset="0"/>
              </a:rPr>
              <a:t>E</a:t>
            </a:r>
            <a:r>
              <a:rPr lang="en-GB" sz="1200" dirty="0">
                <a:effectLst/>
                <a:latin typeface="Century Gothic" panose="020B0502020202020204" pitchFamily="34" charset="0"/>
                <a:ea typeface="Calibri" panose="020F0502020204030204" pitchFamily="34" charset="0"/>
              </a:rPr>
              <a:t>ncourage the development and use of environmentally friendly materials and technologies.</a:t>
            </a:r>
          </a:p>
          <a:p>
            <a:pPr marL="0" indent="0">
              <a:buNone/>
            </a:pPr>
            <a:endParaRPr lang="en-GB" sz="1200" dirty="0">
              <a:latin typeface="Century Gothic" panose="020B0502020202020204" pitchFamily="34" charset="0"/>
              <a:ea typeface="Calibri" panose="020F0502020204030204" pitchFamily="34" charset="0"/>
            </a:endParaRPr>
          </a:p>
          <a:p>
            <a:pPr marL="0" indent="0">
              <a:buNone/>
            </a:pPr>
            <a:r>
              <a:rPr lang="en-GB" sz="1200" dirty="0">
                <a:effectLst/>
                <a:latin typeface="Century Gothic" panose="020B0502020202020204" pitchFamily="34" charset="0"/>
                <a:ea typeface="Calibri" panose="020F0502020204030204" pitchFamily="34" charset="0"/>
              </a:rPr>
              <a:t>By focusing our efforts, we aim to make a positive contribution towards the achievement of the UN Sustainable Development Goals (SDGs) which provide an essential</a:t>
            </a:r>
            <a:r>
              <a:rPr lang="en-GB" sz="1200" dirty="0">
                <a:latin typeface="Century Gothic" panose="020B0502020202020204" pitchFamily="34" charset="0"/>
              </a:rPr>
              <a:t> blueprint for achieving a better and more sustainable future for all by 2030.</a:t>
            </a:r>
          </a:p>
          <a:p>
            <a:pPr marL="0" indent="0">
              <a:buNone/>
            </a:pPr>
            <a:endParaRPr lang="en-GB" sz="1200" dirty="0">
              <a:latin typeface="Century Gothic" panose="020B0502020202020204" pitchFamily="34" charset="0"/>
            </a:endParaRPr>
          </a:p>
          <a:p>
            <a:pPr marL="0" indent="0">
              <a:buNone/>
            </a:pPr>
            <a:r>
              <a:rPr lang="en-GB" sz="1200" dirty="0">
                <a:latin typeface="Century Gothic" panose="020B0502020202020204" pitchFamily="34" charset="0"/>
              </a:rPr>
              <a:t>The 17 SDGs address the global challenges we all face, including those related to poverty, inequality, climate change, environmental degradation, peace and justice. </a:t>
            </a:r>
            <a:endParaRPr lang="en-GB" sz="1200" dirty="0">
              <a:effectLst/>
              <a:latin typeface="Century Gothic" panose="020B0502020202020204" pitchFamily="34" charset="0"/>
              <a:ea typeface="Calibri" panose="020F0502020204030204" pitchFamily="34" charset="0"/>
            </a:endParaRPr>
          </a:p>
          <a:p>
            <a:endParaRPr lang="en-GB" sz="2400" dirty="0">
              <a:latin typeface="Century Gothic" panose="020B0502020202020204" pitchFamily="34" charset="0"/>
            </a:endParaRPr>
          </a:p>
        </p:txBody>
      </p:sp>
      <p:pic>
        <p:nvPicPr>
          <p:cNvPr id="5" name="Picture 2" descr="Logo&#10;&#10;Description automatically generated">
            <a:extLst>
              <a:ext uri="{FF2B5EF4-FFF2-40B4-BE49-F238E27FC236}">
                <a16:creationId xmlns:a16="http://schemas.microsoft.com/office/drawing/2014/main" id="{D883E710-3114-4782-B7F3-A4481C758774}"/>
              </a:ext>
            </a:extLst>
          </p:cNvPr>
          <p:cNvPicPr>
            <a:picLocks noChangeAspect="1"/>
          </p:cNvPicPr>
          <p:nvPr/>
        </p:nvPicPr>
        <p:blipFill>
          <a:blip r:embed="rId3"/>
          <a:stretch>
            <a:fillRect/>
          </a:stretch>
        </p:blipFill>
        <p:spPr>
          <a:xfrm>
            <a:off x="7390701" y="200924"/>
            <a:ext cx="3737298" cy="2259801"/>
          </a:xfrm>
          <a:prstGeom prst="rect">
            <a:avLst/>
          </a:prstGeom>
        </p:spPr>
      </p:pic>
      <p:pic>
        <p:nvPicPr>
          <p:cNvPr id="6" name="Picture 5">
            <a:extLst>
              <a:ext uri="{FF2B5EF4-FFF2-40B4-BE49-F238E27FC236}">
                <a16:creationId xmlns:a16="http://schemas.microsoft.com/office/drawing/2014/main" id="{B04893BE-D1B1-425B-9D2E-A505206BAB3C}"/>
              </a:ext>
            </a:extLst>
          </p:cNvPr>
          <p:cNvPicPr>
            <a:picLocks noChangeAspect="1"/>
          </p:cNvPicPr>
          <p:nvPr/>
        </p:nvPicPr>
        <p:blipFill>
          <a:blip r:embed="rId4"/>
          <a:stretch>
            <a:fillRect/>
          </a:stretch>
        </p:blipFill>
        <p:spPr>
          <a:xfrm>
            <a:off x="6386820" y="2661649"/>
            <a:ext cx="5749359" cy="3420868"/>
          </a:xfrm>
          <a:prstGeom prst="rect">
            <a:avLst/>
          </a:prstGeom>
        </p:spPr>
      </p:pic>
    </p:spTree>
    <p:extLst>
      <p:ext uri="{BB962C8B-B14F-4D97-AF65-F5344CB8AC3E}">
        <p14:creationId xmlns:p14="http://schemas.microsoft.com/office/powerpoint/2010/main" val="271460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52FCCA-7721-4916-8BB2-A1911CDC7A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Rectangle 1">
            <a:extLst>
              <a:ext uri="{FF2B5EF4-FFF2-40B4-BE49-F238E27FC236}">
                <a16:creationId xmlns:a16="http://schemas.microsoft.com/office/drawing/2014/main" id="{C12A2C62-17A6-4310-A903-FD6DFC7112D4}"/>
              </a:ext>
            </a:extLst>
          </p:cNvPr>
          <p:cNvSpPr/>
          <p:nvPr/>
        </p:nvSpPr>
        <p:spPr>
          <a:xfrm>
            <a:off x="218501" y="2306479"/>
            <a:ext cx="1181734" cy="523220"/>
          </a:xfrm>
          <a:prstGeom prst="rect">
            <a:avLst/>
          </a:prstGeom>
        </p:spPr>
        <p:txBody>
          <a:bodyPr wrap="none">
            <a:spAutoFit/>
          </a:bodyPr>
          <a:lstStyle/>
          <a:p>
            <a:r>
              <a:rPr lang="en-GB" sz="1400" b="1" dirty="0">
                <a:solidFill>
                  <a:schemeClr val="accent6">
                    <a:lumMod val="50000"/>
                  </a:schemeClr>
                </a:solidFill>
                <a:latin typeface="Century Gothic" panose="020B0502020202020204" pitchFamily="34" charset="0"/>
              </a:rPr>
              <a:t>SDG 1: </a:t>
            </a:r>
          </a:p>
          <a:p>
            <a:r>
              <a:rPr lang="en-GB" sz="1400" b="1" dirty="0">
                <a:solidFill>
                  <a:schemeClr val="accent6">
                    <a:lumMod val="50000"/>
                  </a:schemeClr>
                </a:solidFill>
                <a:latin typeface="Century Gothic" panose="020B0502020202020204" pitchFamily="34" charset="0"/>
              </a:rPr>
              <a:t>No Poverty </a:t>
            </a:r>
          </a:p>
        </p:txBody>
      </p:sp>
      <p:sp>
        <p:nvSpPr>
          <p:cNvPr id="3" name="Rectangle 2">
            <a:extLst>
              <a:ext uri="{FF2B5EF4-FFF2-40B4-BE49-F238E27FC236}">
                <a16:creationId xmlns:a16="http://schemas.microsoft.com/office/drawing/2014/main" id="{22C69A22-EB60-4435-AF35-D5979FA39B48}"/>
              </a:ext>
            </a:extLst>
          </p:cNvPr>
          <p:cNvSpPr/>
          <p:nvPr/>
        </p:nvSpPr>
        <p:spPr>
          <a:xfrm>
            <a:off x="2151256" y="2749670"/>
            <a:ext cx="3765357" cy="1015663"/>
          </a:xfrm>
          <a:prstGeom prst="rect">
            <a:avLst/>
          </a:prstGeom>
        </p:spPr>
        <p:txBody>
          <a:bodyPr wrap="square">
            <a:spAutoFit/>
          </a:bodyPr>
          <a:lstStyle/>
          <a:p>
            <a:r>
              <a:rPr lang="en-GB" sz="1200" dirty="0">
                <a:latin typeface="Century Gothic" panose="020B0502020202020204" pitchFamily="34" charset="0"/>
              </a:rPr>
              <a:t>We can support SDG 1 through forming long term partnerships with vendors and supporting the continued development of workers lives  and their communities in the poorer areas of low cost sourcing countries. </a:t>
            </a:r>
          </a:p>
        </p:txBody>
      </p:sp>
      <p:sp>
        <p:nvSpPr>
          <p:cNvPr id="6" name="Rectangle 5">
            <a:extLst>
              <a:ext uri="{FF2B5EF4-FFF2-40B4-BE49-F238E27FC236}">
                <a16:creationId xmlns:a16="http://schemas.microsoft.com/office/drawing/2014/main" id="{EC102F80-7C2D-4C9E-9B98-D7FDCFD25B43}"/>
              </a:ext>
            </a:extLst>
          </p:cNvPr>
          <p:cNvSpPr/>
          <p:nvPr/>
        </p:nvSpPr>
        <p:spPr>
          <a:xfrm>
            <a:off x="2151256" y="5047389"/>
            <a:ext cx="3765357" cy="1015663"/>
          </a:xfrm>
          <a:prstGeom prst="rect">
            <a:avLst/>
          </a:prstGeom>
        </p:spPr>
        <p:txBody>
          <a:bodyPr wrap="square">
            <a:spAutoFit/>
          </a:bodyPr>
          <a:lstStyle/>
          <a:p>
            <a:r>
              <a:rPr lang="en-GB" sz="1200" dirty="0">
                <a:latin typeface="Century Gothic" panose="020B0502020202020204" pitchFamily="34" charset="0"/>
              </a:rPr>
              <a:t>We can support SDG 4 by providing training to our internal teams, customers and vendors on responsible buying practices, responsible consumption, sustainable production methods and sustainable products and materials.</a:t>
            </a:r>
          </a:p>
        </p:txBody>
      </p:sp>
      <p:sp>
        <p:nvSpPr>
          <p:cNvPr id="7" name="Rectangle 6">
            <a:extLst>
              <a:ext uri="{FF2B5EF4-FFF2-40B4-BE49-F238E27FC236}">
                <a16:creationId xmlns:a16="http://schemas.microsoft.com/office/drawing/2014/main" id="{F48C8ADB-1C7F-42C4-AB18-08055279B6E1}"/>
              </a:ext>
            </a:extLst>
          </p:cNvPr>
          <p:cNvSpPr/>
          <p:nvPr/>
        </p:nvSpPr>
        <p:spPr>
          <a:xfrm>
            <a:off x="218501" y="4523963"/>
            <a:ext cx="1779654" cy="523220"/>
          </a:xfrm>
          <a:prstGeom prst="rect">
            <a:avLst/>
          </a:prstGeom>
        </p:spPr>
        <p:txBody>
          <a:bodyPr wrap="none">
            <a:spAutoFit/>
          </a:bodyPr>
          <a:lstStyle/>
          <a:p>
            <a:r>
              <a:rPr lang="en-GB" sz="1400" b="1" dirty="0">
                <a:solidFill>
                  <a:schemeClr val="accent6">
                    <a:lumMod val="50000"/>
                  </a:schemeClr>
                </a:solidFill>
                <a:latin typeface="Century Gothic" panose="020B0502020202020204" pitchFamily="34" charset="0"/>
              </a:rPr>
              <a:t>SDG 4: </a:t>
            </a:r>
          </a:p>
          <a:p>
            <a:r>
              <a:rPr lang="en-GB" sz="1400" b="1" dirty="0">
                <a:solidFill>
                  <a:schemeClr val="accent6">
                    <a:lumMod val="50000"/>
                  </a:schemeClr>
                </a:solidFill>
                <a:latin typeface="Century Gothic" panose="020B0502020202020204" pitchFamily="34" charset="0"/>
              </a:rPr>
              <a:t>Quality Education </a:t>
            </a:r>
          </a:p>
        </p:txBody>
      </p:sp>
      <p:pic>
        <p:nvPicPr>
          <p:cNvPr id="10" name="Picture 9">
            <a:extLst>
              <a:ext uri="{FF2B5EF4-FFF2-40B4-BE49-F238E27FC236}">
                <a16:creationId xmlns:a16="http://schemas.microsoft.com/office/drawing/2014/main" id="{A0DACA2A-2559-4EBF-AE6D-07D4C0E16C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551" t="1501" r="8661" b="5154"/>
          <a:stretch/>
        </p:blipFill>
        <p:spPr>
          <a:xfrm>
            <a:off x="300038" y="2857989"/>
            <a:ext cx="1267394" cy="1363174"/>
          </a:xfrm>
          <a:prstGeom prst="rect">
            <a:avLst/>
          </a:prstGeom>
        </p:spPr>
      </p:pic>
      <p:pic>
        <p:nvPicPr>
          <p:cNvPr id="11" name="Picture 10">
            <a:extLst>
              <a:ext uri="{FF2B5EF4-FFF2-40B4-BE49-F238E27FC236}">
                <a16:creationId xmlns:a16="http://schemas.microsoft.com/office/drawing/2014/main" id="{3CC12543-4BF4-4149-9DFD-DFAE0E92D1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272" t="5099" r="6215" b="7274"/>
          <a:stretch/>
        </p:blipFill>
        <p:spPr>
          <a:xfrm>
            <a:off x="300038" y="5113770"/>
            <a:ext cx="1267394" cy="1267395"/>
          </a:xfrm>
          <a:prstGeom prst="rect">
            <a:avLst/>
          </a:prstGeom>
        </p:spPr>
      </p:pic>
      <p:sp>
        <p:nvSpPr>
          <p:cNvPr id="12" name="Title 1">
            <a:extLst>
              <a:ext uri="{FF2B5EF4-FFF2-40B4-BE49-F238E27FC236}">
                <a16:creationId xmlns:a16="http://schemas.microsoft.com/office/drawing/2014/main" id="{5F51EC2F-3A75-4D29-AA9F-18B8FBB353BE}"/>
              </a:ext>
            </a:extLst>
          </p:cNvPr>
          <p:cNvSpPr txBox="1">
            <a:spLocks/>
          </p:cNvSpPr>
          <p:nvPr/>
        </p:nvSpPr>
        <p:spPr>
          <a:xfrm>
            <a:off x="211762" y="-63687"/>
            <a:ext cx="10515600" cy="1323438"/>
          </a:xfrm>
          <a:prstGeom prst="rect">
            <a:avLst/>
          </a:prstGeom>
        </p:spPr>
        <p:txBody>
          <a:bodyPr vert="horz" lIns="91440" tIns="45720" rIns="91440" bIns="45720" rtlCol="0" anchor="b">
            <a:normAutofit fontScale="97500"/>
          </a:bodyPr>
          <a:lstStyle>
            <a:lvl1pPr algn="ctr" defTabSz="914398"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spc="-250" dirty="0">
                <a:solidFill>
                  <a:srgbClr val="262626"/>
                </a:solidFill>
                <a:latin typeface="Century Gothic" panose="020B0502020202020204" pitchFamily="34" charset="0"/>
              </a:rPr>
              <a:t>Sustainability Collaborations:</a:t>
            </a:r>
          </a:p>
          <a:p>
            <a:pPr algn="l"/>
            <a:r>
              <a:rPr lang="en-GB" sz="3600" b="1" spc="-250" dirty="0">
                <a:solidFill>
                  <a:schemeClr val="accent6">
                    <a:lumMod val="50000"/>
                  </a:schemeClr>
                </a:solidFill>
                <a:latin typeface="Century Gothic" panose="020B0502020202020204" pitchFamily="34" charset="0"/>
              </a:rPr>
              <a:t>UN SDGs</a:t>
            </a:r>
          </a:p>
        </p:txBody>
      </p:sp>
      <p:sp>
        <p:nvSpPr>
          <p:cNvPr id="13" name="Rectangle 12">
            <a:extLst>
              <a:ext uri="{FF2B5EF4-FFF2-40B4-BE49-F238E27FC236}">
                <a16:creationId xmlns:a16="http://schemas.microsoft.com/office/drawing/2014/main" id="{FE954BAF-18EF-472A-91FC-AF057722FB7B}"/>
              </a:ext>
            </a:extLst>
          </p:cNvPr>
          <p:cNvSpPr/>
          <p:nvPr/>
        </p:nvSpPr>
        <p:spPr>
          <a:xfrm>
            <a:off x="211762" y="1828510"/>
            <a:ext cx="6423930" cy="400110"/>
          </a:xfrm>
          <a:prstGeom prst="rect">
            <a:avLst/>
          </a:prstGeom>
        </p:spPr>
        <p:txBody>
          <a:bodyPr wrap="square">
            <a:spAutoFit/>
          </a:bodyPr>
          <a:lstStyle/>
          <a:p>
            <a:r>
              <a:rPr lang="en-GB" sz="2000" b="1" dirty="0">
                <a:solidFill>
                  <a:schemeClr val="accent6">
                    <a:lumMod val="50000"/>
                  </a:schemeClr>
                </a:solidFill>
                <a:latin typeface="Century Gothic" panose="020B0502020202020204" pitchFamily="34" charset="0"/>
              </a:rPr>
              <a:t>So how can Geiger support the UN SDGs?</a:t>
            </a:r>
          </a:p>
        </p:txBody>
      </p:sp>
    </p:spTree>
    <p:extLst>
      <p:ext uri="{BB962C8B-B14F-4D97-AF65-F5344CB8AC3E}">
        <p14:creationId xmlns:p14="http://schemas.microsoft.com/office/powerpoint/2010/main" val="2270018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799C6690-F0A5-4D5F-8544-4582F1BDC3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Rectangle 1">
            <a:extLst>
              <a:ext uri="{FF2B5EF4-FFF2-40B4-BE49-F238E27FC236}">
                <a16:creationId xmlns:a16="http://schemas.microsoft.com/office/drawing/2014/main" id="{5AB9B490-654B-4F25-BA5E-4420269E6D2D}"/>
              </a:ext>
            </a:extLst>
          </p:cNvPr>
          <p:cNvSpPr/>
          <p:nvPr/>
        </p:nvSpPr>
        <p:spPr>
          <a:xfrm>
            <a:off x="211762" y="1900603"/>
            <a:ext cx="1356462" cy="523220"/>
          </a:xfrm>
          <a:prstGeom prst="rect">
            <a:avLst/>
          </a:prstGeom>
        </p:spPr>
        <p:txBody>
          <a:bodyPr wrap="none">
            <a:spAutoFit/>
          </a:bodyPr>
          <a:lstStyle/>
          <a:p>
            <a:r>
              <a:rPr lang="en-GB" sz="1400" b="1" dirty="0">
                <a:solidFill>
                  <a:schemeClr val="accent6">
                    <a:lumMod val="50000"/>
                  </a:schemeClr>
                </a:solidFill>
                <a:latin typeface="Century Gothic" panose="020B0502020202020204" pitchFamily="34" charset="0"/>
              </a:rPr>
              <a:t>SDG 8: </a:t>
            </a:r>
          </a:p>
          <a:p>
            <a:r>
              <a:rPr lang="en-GB" sz="1400" b="1" dirty="0">
                <a:solidFill>
                  <a:schemeClr val="accent6">
                    <a:lumMod val="50000"/>
                  </a:schemeClr>
                </a:solidFill>
                <a:latin typeface="Century Gothic" panose="020B0502020202020204" pitchFamily="34" charset="0"/>
              </a:rPr>
              <a:t>Decent Work </a:t>
            </a:r>
          </a:p>
        </p:txBody>
      </p:sp>
      <p:sp>
        <p:nvSpPr>
          <p:cNvPr id="3" name="Rectangle 2">
            <a:extLst>
              <a:ext uri="{FF2B5EF4-FFF2-40B4-BE49-F238E27FC236}">
                <a16:creationId xmlns:a16="http://schemas.microsoft.com/office/drawing/2014/main" id="{9D6155D3-310F-47B4-AC2D-FF57723E2873}"/>
              </a:ext>
            </a:extLst>
          </p:cNvPr>
          <p:cNvSpPr/>
          <p:nvPr/>
        </p:nvSpPr>
        <p:spPr>
          <a:xfrm>
            <a:off x="2128260" y="2446788"/>
            <a:ext cx="4935270" cy="2492990"/>
          </a:xfrm>
          <a:prstGeom prst="rect">
            <a:avLst/>
          </a:prstGeom>
        </p:spPr>
        <p:txBody>
          <a:bodyPr wrap="square">
            <a:spAutoFit/>
          </a:bodyPr>
          <a:lstStyle/>
          <a:p>
            <a:r>
              <a:rPr lang="en-GB" sz="1200" dirty="0">
                <a:latin typeface="Century Gothic" panose="020B0502020202020204" pitchFamily="34" charset="0"/>
              </a:rPr>
              <a:t>We can support SDG 8 by creating jobs and encouraging vendors to improve working conditions in the supply chain        to ensure workers feel safe and respected; have a voice and   earn more than the  local minimum wage for the work they do. </a:t>
            </a:r>
          </a:p>
          <a:p>
            <a:endParaRPr lang="en-GB" sz="1200" dirty="0">
              <a:latin typeface="Century Gothic" panose="020B0502020202020204" pitchFamily="34" charset="0"/>
            </a:endParaRPr>
          </a:p>
          <a:p>
            <a:r>
              <a:rPr lang="en-GB" sz="1200" dirty="0">
                <a:latin typeface="Century Gothic" panose="020B0502020202020204" pitchFamily="34" charset="0"/>
              </a:rPr>
              <a:t>By educating vendors on working hours limits and avoiding     the worst polluting production processes, we reduce the pressure  for excessive overtime, help ensure workers and their communities are safe and have a positive work-life balance.</a:t>
            </a:r>
          </a:p>
          <a:p>
            <a:endParaRPr lang="en-GB" sz="1200" strike="sngStrike" dirty="0">
              <a:solidFill>
                <a:srgbClr val="FF0000"/>
              </a:solidFill>
              <a:latin typeface="Century Gothic" panose="020B0502020202020204" pitchFamily="34" charset="0"/>
            </a:endParaRPr>
          </a:p>
          <a:p>
            <a:r>
              <a:rPr lang="en-GB" sz="1200" dirty="0">
                <a:latin typeface="Century Gothic" panose="020B0502020202020204" pitchFamily="34" charset="0"/>
              </a:rPr>
              <a:t>We can directly reward vendors with increased and sustained business levels in return for demonstrating improved social and environmental performance in audits.</a:t>
            </a:r>
          </a:p>
        </p:txBody>
      </p:sp>
      <p:pic>
        <p:nvPicPr>
          <p:cNvPr id="6" name="Picture 5">
            <a:extLst>
              <a:ext uri="{FF2B5EF4-FFF2-40B4-BE49-F238E27FC236}">
                <a16:creationId xmlns:a16="http://schemas.microsoft.com/office/drawing/2014/main" id="{157528E6-796E-493C-8670-E4959B3DAA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64" t="5256" r="6174" b="3836"/>
          <a:stretch/>
        </p:blipFill>
        <p:spPr>
          <a:xfrm>
            <a:off x="300039" y="2530628"/>
            <a:ext cx="1263444" cy="1294752"/>
          </a:xfrm>
          <a:prstGeom prst="rect">
            <a:avLst/>
          </a:prstGeom>
        </p:spPr>
      </p:pic>
      <p:sp>
        <p:nvSpPr>
          <p:cNvPr id="5" name="Title 1">
            <a:extLst>
              <a:ext uri="{FF2B5EF4-FFF2-40B4-BE49-F238E27FC236}">
                <a16:creationId xmlns:a16="http://schemas.microsoft.com/office/drawing/2014/main" id="{BB345349-84FF-4573-91D1-D508721DE5EB}"/>
              </a:ext>
            </a:extLst>
          </p:cNvPr>
          <p:cNvSpPr txBox="1">
            <a:spLocks/>
          </p:cNvSpPr>
          <p:nvPr/>
        </p:nvSpPr>
        <p:spPr>
          <a:xfrm>
            <a:off x="211762" y="-63687"/>
            <a:ext cx="6038036" cy="1323438"/>
          </a:xfrm>
          <a:prstGeom prst="rect">
            <a:avLst/>
          </a:prstGeom>
        </p:spPr>
        <p:txBody>
          <a:bodyPr vert="horz" lIns="91440" tIns="45720" rIns="91440" bIns="45720" rtlCol="0" anchor="b">
            <a:normAutofit fontScale="97500"/>
          </a:bodyPr>
          <a:lstStyle>
            <a:lvl1pPr algn="ctr" defTabSz="914398"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spc="-250" dirty="0">
                <a:solidFill>
                  <a:srgbClr val="262626"/>
                </a:solidFill>
                <a:latin typeface="Century Gothic" panose="020B0502020202020204" pitchFamily="34" charset="0"/>
              </a:rPr>
              <a:t>Sustainability Collaborations:</a:t>
            </a:r>
          </a:p>
          <a:p>
            <a:pPr algn="l"/>
            <a:r>
              <a:rPr lang="en-GB" sz="3600" b="1" spc="-250" dirty="0">
                <a:solidFill>
                  <a:schemeClr val="accent6">
                    <a:lumMod val="50000"/>
                  </a:schemeClr>
                </a:solidFill>
                <a:latin typeface="Century Gothic" panose="020B0502020202020204" pitchFamily="34" charset="0"/>
              </a:rPr>
              <a:t>UN SDGs</a:t>
            </a:r>
          </a:p>
        </p:txBody>
      </p:sp>
    </p:spTree>
    <p:extLst>
      <p:ext uri="{BB962C8B-B14F-4D97-AF65-F5344CB8AC3E}">
        <p14:creationId xmlns:p14="http://schemas.microsoft.com/office/powerpoint/2010/main" val="775222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hard hat working on a computer&#10;&#10;Description automatically generated with low confidence">
            <a:extLst>
              <a:ext uri="{FF2B5EF4-FFF2-40B4-BE49-F238E27FC236}">
                <a16:creationId xmlns:a16="http://schemas.microsoft.com/office/drawing/2014/main" id="{A9CBF38E-3762-4142-8D04-56F5F19DC3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Rectangle 1">
            <a:extLst>
              <a:ext uri="{FF2B5EF4-FFF2-40B4-BE49-F238E27FC236}">
                <a16:creationId xmlns:a16="http://schemas.microsoft.com/office/drawing/2014/main" id="{E33CA1F6-B451-4389-A302-669B844D68E9}"/>
              </a:ext>
            </a:extLst>
          </p:cNvPr>
          <p:cNvSpPr/>
          <p:nvPr/>
        </p:nvSpPr>
        <p:spPr>
          <a:xfrm>
            <a:off x="211762" y="1627342"/>
            <a:ext cx="1632178" cy="523220"/>
          </a:xfrm>
          <a:prstGeom prst="rect">
            <a:avLst/>
          </a:prstGeom>
        </p:spPr>
        <p:txBody>
          <a:bodyPr wrap="none">
            <a:spAutoFit/>
          </a:bodyPr>
          <a:lstStyle/>
          <a:p>
            <a:r>
              <a:rPr lang="en-GB" sz="1400" b="1" dirty="0">
                <a:solidFill>
                  <a:schemeClr val="accent6">
                    <a:lumMod val="50000"/>
                  </a:schemeClr>
                </a:solidFill>
                <a:latin typeface="Century Gothic" panose="020B0502020202020204" pitchFamily="34" charset="0"/>
              </a:rPr>
              <a:t>SDG 5: </a:t>
            </a:r>
          </a:p>
          <a:p>
            <a:r>
              <a:rPr lang="en-GB" sz="1400" b="1" dirty="0">
                <a:solidFill>
                  <a:schemeClr val="accent6">
                    <a:lumMod val="50000"/>
                  </a:schemeClr>
                </a:solidFill>
                <a:latin typeface="Century Gothic" panose="020B0502020202020204" pitchFamily="34" charset="0"/>
              </a:rPr>
              <a:t>Gender Equality </a:t>
            </a:r>
          </a:p>
        </p:txBody>
      </p:sp>
      <p:sp>
        <p:nvSpPr>
          <p:cNvPr id="3" name="Rectangle 2">
            <a:extLst>
              <a:ext uri="{FF2B5EF4-FFF2-40B4-BE49-F238E27FC236}">
                <a16:creationId xmlns:a16="http://schemas.microsoft.com/office/drawing/2014/main" id="{772A4A83-47F4-48CE-97BC-C86C9A63B4A5}"/>
              </a:ext>
            </a:extLst>
          </p:cNvPr>
          <p:cNvSpPr/>
          <p:nvPr/>
        </p:nvSpPr>
        <p:spPr>
          <a:xfrm>
            <a:off x="2144343" y="2151720"/>
            <a:ext cx="3772271" cy="1569660"/>
          </a:xfrm>
          <a:prstGeom prst="rect">
            <a:avLst/>
          </a:prstGeom>
        </p:spPr>
        <p:txBody>
          <a:bodyPr wrap="square">
            <a:spAutoFit/>
          </a:bodyPr>
          <a:lstStyle/>
          <a:p>
            <a:r>
              <a:rPr lang="en-GB" sz="1200" dirty="0">
                <a:latin typeface="Century Gothic" panose="020B0502020202020204" pitchFamily="34" charset="0"/>
              </a:rPr>
              <a:t>We can support SDG 5 through promoting our internal equality, diversion and inclusion policy and participating in initiatives and research designed to increase gender equality in the supply chain. We can also reward vendors who demonstrate a positive gender balance on pay, position and practices with increasing business levels. </a:t>
            </a:r>
          </a:p>
        </p:txBody>
      </p:sp>
      <p:sp>
        <p:nvSpPr>
          <p:cNvPr id="6" name="Rectangle 5">
            <a:extLst>
              <a:ext uri="{FF2B5EF4-FFF2-40B4-BE49-F238E27FC236}">
                <a16:creationId xmlns:a16="http://schemas.microsoft.com/office/drawing/2014/main" id="{BE8CFD2F-D59D-4218-AEF9-221D11A62592}"/>
              </a:ext>
            </a:extLst>
          </p:cNvPr>
          <p:cNvSpPr/>
          <p:nvPr/>
        </p:nvSpPr>
        <p:spPr>
          <a:xfrm>
            <a:off x="211762" y="4043324"/>
            <a:ext cx="1882247" cy="738664"/>
          </a:xfrm>
          <a:prstGeom prst="rect">
            <a:avLst/>
          </a:prstGeom>
        </p:spPr>
        <p:txBody>
          <a:bodyPr wrap="none">
            <a:spAutoFit/>
          </a:bodyPr>
          <a:lstStyle/>
          <a:p>
            <a:r>
              <a:rPr lang="en-GB" sz="1400" b="1" dirty="0">
                <a:solidFill>
                  <a:schemeClr val="accent6">
                    <a:lumMod val="50000"/>
                  </a:schemeClr>
                </a:solidFill>
                <a:latin typeface="Century Gothic" panose="020B0502020202020204" pitchFamily="34" charset="0"/>
              </a:rPr>
              <a:t>SDG 9: </a:t>
            </a:r>
          </a:p>
          <a:p>
            <a:r>
              <a:rPr lang="en-GB" sz="1400" b="1" dirty="0">
                <a:solidFill>
                  <a:schemeClr val="accent6">
                    <a:lumMod val="50000"/>
                  </a:schemeClr>
                </a:solidFill>
                <a:latin typeface="Century Gothic" panose="020B0502020202020204" pitchFamily="34" charset="0"/>
              </a:rPr>
              <a:t>Industry Innovation </a:t>
            </a:r>
          </a:p>
          <a:p>
            <a:r>
              <a:rPr lang="en-GB" sz="1400" b="1" dirty="0">
                <a:solidFill>
                  <a:schemeClr val="accent6">
                    <a:lumMod val="50000"/>
                  </a:schemeClr>
                </a:solidFill>
                <a:latin typeface="Century Gothic" panose="020B0502020202020204" pitchFamily="34" charset="0"/>
              </a:rPr>
              <a:t>and Infrastructure </a:t>
            </a:r>
          </a:p>
        </p:txBody>
      </p:sp>
      <p:sp>
        <p:nvSpPr>
          <p:cNvPr id="7" name="Rectangle 6">
            <a:extLst>
              <a:ext uri="{FF2B5EF4-FFF2-40B4-BE49-F238E27FC236}">
                <a16:creationId xmlns:a16="http://schemas.microsoft.com/office/drawing/2014/main" id="{C7B68E37-DFD6-4E49-9328-881B16228CB3}"/>
              </a:ext>
            </a:extLst>
          </p:cNvPr>
          <p:cNvSpPr/>
          <p:nvPr/>
        </p:nvSpPr>
        <p:spPr>
          <a:xfrm>
            <a:off x="2144344" y="4755700"/>
            <a:ext cx="3772270" cy="646331"/>
          </a:xfrm>
          <a:prstGeom prst="rect">
            <a:avLst/>
          </a:prstGeom>
        </p:spPr>
        <p:txBody>
          <a:bodyPr wrap="square">
            <a:spAutoFit/>
          </a:bodyPr>
          <a:lstStyle/>
          <a:p>
            <a:r>
              <a:rPr lang="en-GB" sz="1200" dirty="0">
                <a:latin typeface="Century Gothic" panose="020B0502020202020204" pitchFamily="34" charset="0"/>
              </a:rPr>
              <a:t>We can support SDG 9 by identifying, promoting and enabling innovation in raw materials, products and production methods.</a:t>
            </a:r>
          </a:p>
        </p:txBody>
      </p:sp>
      <p:pic>
        <p:nvPicPr>
          <p:cNvPr id="9" name="Picture 8">
            <a:extLst>
              <a:ext uri="{FF2B5EF4-FFF2-40B4-BE49-F238E27FC236}">
                <a16:creationId xmlns:a16="http://schemas.microsoft.com/office/drawing/2014/main" id="{6B0A8C69-BDBB-416A-8993-BA9733F479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91" t="5998" r="3245" b="6469"/>
          <a:stretch/>
        </p:blipFill>
        <p:spPr>
          <a:xfrm>
            <a:off x="300038" y="2241824"/>
            <a:ext cx="1258887" cy="1212344"/>
          </a:xfrm>
          <a:prstGeom prst="rect">
            <a:avLst/>
          </a:prstGeom>
        </p:spPr>
      </p:pic>
      <p:pic>
        <p:nvPicPr>
          <p:cNvPr id="10" name="Picture 9">
            <a:extLst>
              <a:ext uri="{FF2B5EF4-FFF2-40B4-BE49-F238E27FC236}">
                <a16:creationId xmlns:a16="http://schemas.microsoft.com/office/drawing/2014/main" id="{120D6C31-AABA-4736-B9C3-CA1687FF2A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85" t="4087" r="4385" b="4811"/>
          <a:stretch/>
        </p:blipFill>
        <p:spPr>
          <a:xfrm>
            <a:off x="300037" y="4848149"/>
            <a:ext cx="1259977" cy="1259036"/>
          </a:xfrm>
          <a:prstGeom prst="rect">
            <a:avLst/>
          </a:prstGeom>
        </p:spPr>
      </p:pic>
      <p:sp>
        <p:nvSpPr>
          <p:cNvPr id="8" name="Title 1">
            <a:extLst>
              <a:ext uri="{FF2B5EF4-FFF2-40B4-BE49-F238E27FC236}">
                <a16:creationId xmlns:a16="http://schemas.microsoft.com/office/drawing/2014/main" id="{B4DD4B0B-D466-4B05-8F85-2C85DFB10CBC}"/>
              </a:ext>
            </a:extLst>
          </p:cNvPr>
          <p:cNvSpPr txBox="1">
            <a:spLocks/>
          </p:cNvSpPr>
          <p:nvPr/>
        </p:nvSpPr>
        <p:spPr>
          <a:xfrm>
            <a:off x="211762" y="-63687"/>
            <a:ext cx="6038036" cy="1323438"/>
          </a:xfrm>
          <a:prstGeom prst="rect">
            <a:avLst/>
          </a:prstGeom>
        </p:spPr>
        <p:txBody>
          <a:bodyPr vert="horz" lIns="91440" tIns="45720" rIns="91440" bIns="45720" rtlCol="0" anchor="b">
            <a:normAutofit fontScale="97500"/>
          </a:bodyPr>
          <a:lstStyle>
            <a:lvl1pPr algn="ctr" defTabSz="914398"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spc="-250" dirty="0">
                <a:solidFill>
                  <a:srgbClr val="262626"/>
                </a:solidFill>
                <a:latin typeface="Century Gothic" panose="020B0502020202020204" pitchFamily="34" charset="0"/>
              </a:rPr>
              <a:t>Sustainability Collaborations:</a:t>
            </a:r>
          </a:p>
          <a:p>
            <a:pPr algn="l"/>
            <a:r>
              <a:rPr lang="en-GB" sz="3600" b="1" spc="-250" dirty="0">
                <a:solidFill>
                  <a:schemeClr val="accent6">
                    <a:lumMod val="50000"/>
                  </a:schemeClr>
                </a:solidFill>
                <a:latin typeface="Century Gothic" panose="020B0502020202020204" pitchFamily="34" charset="0"/>
              </a:rPr>
              <a:t>UN SDGs</a:t>
            </a:r>
          </a:p>
        </p:txBody>
      </p:sp>
    </p:spTree>
    <p:extLst>
      <p:ext uri="{BB962C8B-B14F-4D97-AF65-F5344CB8AC3E}">
        <p14:creationId xmlns:p14="http://schemas.microsoft.com/office/powerpoint/2010/main" val="2011919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thing&#10;&#10;Description automatically generated">
            <a:extLst>
              <a:ext uri="{FF2B5EF4-FFF2-40B4-BE49-F238E27FC236}">
                <a16:creationId xmlns:a16="http://schemas.microsoft.com/office/drawing/2014/main" id="{28FD6F5E-16A5-4B2D-BAE9-2BA83A336C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Rectangle 1">
            <a:extLst>
              <a:ext uri="{FF2B5EF4-FFF2-40B4-BE49-F238E27FC236}">
                <a16:creationId xmlns:a16="http://schemas.microsoft.com/office/drawing/2014/main" id="{8D69E4E5-9F78-4886-B7E8-E2F5CCCCBC58}"/>
              </a:ext>
            </a:extLst>
          </p:cNvPr>
          <p:cNvSpPr/>
          <p:nvPr/>
        </p:nvSpPr>
        <p:spPr>
          <a:xfrm>
            <a:off x="230278" y="1517050"/>
            <a:ext cx="1535998" cy="523220"/>
          </a:xfrm>
          <a:prstGeom prst="rect">
            <a:avLst/>
          </a:prstGeom>
        </p:spPr>
        <p:txBody>
          <a:bodyPr wrap="none">
            <a:spAutoFit/>
          </a:bodyPr>
          <a:lstStyle/>
          <a:p>
            <a:r>
              <a:rPr lang="en-GB" sz="1400" b="1" dirty="0">
                <a:solidFill>
                  <a:schemeClr val="accent6">
                    <a:lumMod val="50000"/>
                  </a:schemeClr>
                </a:solidFill>
                <a:latin typeface="Century Gothic" panose="020B0502020202020204" pitchFamily="34" charset="0"/>
              </a:rPr>
              <a:t>SDG 13: </a:t>
            </a:r>
          </a:p>
          <a:p>
            <a:r>
              <a:rPr lang="en-GB" sz="1400" b="1" dirty="0">
                <a:solidFill>
                  <a:schemeClr val="accent6">
                    <a:lumMod val="50000"/>
                  </a:schemeClr>
                </a:solidFill>
                <a:latin typeface="Century Gothic" panose="020B0502020202020204" pitchFamily="34" charset="0"/>
              </a:rPr>
              <a:t>Climate Action </a:t>
            </a:r>
          </a:p>
        </p:txBody>
      </p:sp>
      <p:sp>
        <p:nvSpPr>
          <p:cNvPr id="3" name="Rectangle 2">
            <a:extLst>
              <a:ext uri="{FF2B5EF4-FFF2-40B4-BE49-F238E27FC236}">
                <a16:creationId xmlns:a16="http://schemas.microsoft.com/office/drawing/2014/main" id="{47AA50DF-D40E-4BD0-8485-449F2F55599A}"/>
              </a:ext>
            </a:extLst>
          </p:cNvPr>
          <p:cNvSpPr/>
          <p:nvPr/>
        </p:nvSpPr>
        <p:spPr>
          <a:xfrm>
            <a:off x="2708843" y="2058589"/>
            <a:ext cx="3691958" cy="1754326"/>
          </a:xfrm>
          <a:prstGeom prst="rect">
            <a:avLst/>
          </a:prstGeom>
        </p:spPr>
        <p:txBody>
          <a:bodyPr wrap="square">
            <a:spAutoFit/>
          </a:bodyPr>
          <a:lstStyle/>
          <a:p>
            <a:r>
              <a:rPr lang="en-GB" sz="1200" dirty="0">
                <a:latin typeface="Century Gothic" panose="020B0502020202020204" pitchFamily="34" charset="0"/>
              </a:rPr>
              <a:t>We can support SDG 13 by educating   vendors on clean production processes       and helping customers make informed and responsible choices. We can also support progress by ensuring that our products and packaging are from resources that are renewable and regenerative taking into account the product lifecycle,    manufacturing process and materials used. </a:t>
            </a:r>
          </a:p>
        </p:txBody>
      </p:sp>
      <p:sp>
        <p:nvSpPr>
          <p:cNvPr id="6" name="Rectangle 5">
            <a:extLst>
              <a:ext uri="{FF2B5EF4-FFF2-40B4-BE49-F238E27FC236}">
                <a16:creationId xmlns:a16="http://schemas.microsoft.com/office/drawing/2014/main" id="{B1D4957C-45B8-4DFC-A0FD-EBA11F322BAB}"/>
              </a:ext>
            </a:extLst>
          </p:cNvPr>
          <p:cNvSpPr/>
          <p:nvPr/>
        </p:nvSpPr>
        <p:spPr>
          <a:xfrm>
            <a:off x="230278" y="3930691"/>
            <a:ext cx="2478564" cy="738664"/>
          </a:xfrm>
          <a:prstGeom prst="rect">
            <a:avLst/>
          </a:prstGeom>
        </p:spPr>
        <p:txBody>
          <a:bodyPr wrap="none">
            <a:spAutoFit/>
          </a:bodyPr>
          <a:lstStyle/>
          <a:p>
            <a:r>
              <a:rPr lang="en-GB" sz="1400" b="1" dirty="0">
                <a:solidFill>
                  <a:schemeClr val="accent6">
                    <a:lumMod val="50000"/>
                  </a:schemeClr>
                </a:solidFill>
                <a:latin typeface="Century Gothic" panose="020B0502020202020204" pitchFamily="34" charset="0"/>
              </a:rPr>
              <a:t>SDG 12: </a:t>
            </a:r>
          </a:p>
          <a:p>
            <a:r>
              <a:rPr lang="en-GB" sz="1400" b="1" dirty="0">
                <a:solidFill>
                  <a:schemeClr val="accent6">
                    <a:lumMod val="50000"/>
                  </a:schemeClr>
                </a:solidFill>
                <a:latin typeface="Century Gothic" panose="020B0502020202020204" pitchFamily="34" charset="0"/>
              </a:rPr>
              <a:t>Responsible Consumption </a:t>
            </a:r>
          </a:p>
          <a:p>
            <a:r>
              <a:rPr lang="en-GB" sz="1400" b="1" dirty="0">
                <a:solidFill>
                  <a:schemeClr val="accent6">
                    <a:lumMod val="50000"/>
                  </a:schemeClr>
                </a:solidFill>
                <a:latin typeface="Century Gothic" panose="020B0502020202020204" pitchFamily="34" charset="0"/>
              </a:rPr>
              <a:t>and Production </a:t>
            </a:r>
          </a:p>
        </p:txBody>
      </p:sp>
      <p:sp>
        <p:nvSpPr>
          <p:cNvPr id="7" name="Rectangle 6">
            <a:extLst>
              <a:ext uri="{FF2B5EF4-FFF2-40B4-BE49-F238E27FC236}">
                <a16:creationId xmlns:a16="http://schemas.microsoft.com/office/drawing/2014/main" id="{CD98A193-DF25-40FB-96B9-5C8C5746AC9D}"/>
              </a:ext>
            </a:extLst>
          </p:cNvPr>
          <p:cNvSpPr/>
          <p:nvPr/>
        </p:nvSpPr>
        <p:spPr>
          <a:xfrm>
            <a:off x="2708842" y="4669355"/>
            <a:ext cx="3691958" cy="1200329"/>
          </a:xfrm>
          <a:prstGeom prst="rect">
            <a:avLst/>
          </a:prstGeom>
        </p:spPr>
        <p:txBody>
          <a:bodyPr wrap="square">
            <a:spAutoFit/>
          </a:bodyPr>
          <a:lstStyle/>
          <a:p>
            <a:r>
              <a:rPr lang="en-GB" sz="1200" dirty="0">
                <a:latin typeface="Century Gothic" panose="020B0502020202020204" pitchFamily="34" charset="0"/>
              </a:rPr>
              <a:t>We can support SDG 12 by reducing waste and unnecessary packaging and by promoting sustainable consumption with vendors and customers and using recycled, recyclable and regenerative materials,    clearly labelled with end of life in mind. </a:t>
            </a:r>
          </a:p>
        </p:txBody>
      </p:sp>
      <p:pic>
        <p:nvPicPr>
          <p:cNvPr id="9" name="Picture 8">
            <a:extLst>
              <a:ext uri="{FF2B5EF4-FFF2-40B4-BE49-F238E27FC236}">
                <a16:creationId xmlns:a16="http://schemas.microsoft.com/office/drawing/2014/main" id="{A32A94FD-B98A-47B0-A224-7697D4D085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55" t="7097" r="7070" b="5730"/>
          <a:stretch/>
        </p:blipFill>
        <p:spPr>
          <a:xfrm>
            <a:off x="300038" y="2142200"/>
            <a:ext cx="1258887" cy="1253392"/>
          </a:xfrm>
          <a:prstGeom prst="rect">
            <a:avLst/>
          </a:prstGeom>
        </p:spPr>
      </p:pic>
      <p:pic>
        <p:nvPicPr>
          <p:cNvPr id="10" name="Picture 9">
            <a:extLst>
              <a:ext uri="{FF2B5EF4-FFF2-40B4-BE49-F238E27FC236}">
                <a16:creationId xmlns:a16="http://schemas.microsoft.com/office/drawing/2014/main" id="{F3AC0682-14CA-45EC-98DB-8E17BEF499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018" t="4384" r="6153" b="6788"/>
          <a:stretch/>
        </p:blipFill>
        <p:spPr>
          <a:xfrm>
            <a:off x="300038" y="4789787"/>
            <a:ext cx="1259989" cy="1253392"/>
          </a:xfrm>
          <a:prstGeom prst="rect">
            <a:avLst/>
          </a:prstGeom>
        </p:spPr>
      </p:pic>
      <p:sp>
        <p:nvSpPr>
          <p:cNvPr id="8" name="Title 1">
            <a:extLst>
              <a:ext uri="{FF2B5EF4-FFF2-40B4-BE49-F238E27FC236}">
                <a16:creationId xmlns:a16="http://schemas.microsoft.com/office/drawing/2014/main" id="{C1D6C257-7E5F-420C-9381-42C09384D570}"/>
              </a:ext>
            </a:extLst>
          </p:cNvPr>
          <p:cNvSpPr txBox="1">
            <a:spLocks/>
          </p:cNvSpPr>
          <p:nvPr/>
        </p:nvSpPr>
        <p:spPr>
          <a:xfrm>
            <a:off x="211762" y="-63687"/>
            <a:ext cx="6038036" cy="1323438"/>
          </a:xfrm>
          <a:prstGeom prst="rect">
            <a:avLst/>
          </a:prstGeom>
        </p:spPr>
        <p:txBody>
          <a:bodyPr vert="horz" lIns="91440" tIns="45720" rIns="91440" bIns="45720" rtlCol="0" anchor="b">
            <a:normAutofit fontScale="97500"/>
          </a:bodyPr>
          <a:lstStyle>
            <a:lvl1pPr algn="ctr" defTabSz="914398"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spc="-250" dirty="0">
                <a:solidFill>
                  <a:srgbClr val="262626"/>
                </a:solidFill>
                <a:latin typeface="Century Gothic" panose="020B0502020202020204" pitchFamily="34" charset="0"/>
              </a:rPr>
              <a:t>Sustainability Collaborations:</a:t>
            </a:r>
          </a:p>
          <a:p>
            <a:pPr algn="l"/>
            <a:r>
              <a:rPr lang="en-GB" sz="3600" b="1" spc="-250" dirty="0">
                <a:solidFill>
                  <a:schemeClr val="accent6">
                    <a:lumMod val="50000"/>
                  </a:schemeClr>
                </a:solidFill>
                <a:latin typeface="Century Gothic" panose="020B0502020202020204" pitchFamily="34" charset="0"/>
              </a:rPr>
              <a:t>UN SDGs</a:t>
            </a:r>
          </a:p>
        </p:txBody>
      </p:sp>
    </p:spTree>
    <p:extLst>
      <p:ext uri="{BB962C8B-B14F-4D97-AF65-F5344CB8AC3E}">
        <p14:creationId xmlns:p14="http://schemas.microsoft.com/office/powerpoint/2010/main" val="2168890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leaf&#10;&#10;Description automatically generated with low confidence">
            <a:extLst>
              <a:ext uri="{FF2B5EF4-FFF2-40B4-BE49-F238E27FC236}">
                <a16:creationId xmlns:a16="http://schemas.microsoft.com/office/drawing/2014/main" id="{1F007334-E61E-46BF-AC68-110EC6ED81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Rectangle 1">
            <a:extLst>
              <a:ext uri="{FF2B5EF4-FFF2-40B4-BE49-F238E27FC236}">
                <a16:creationId xmlns:a16="http://schemas.microsoft.com/office/drawing/2014/main" id="{07A9D058-28B5-4F56-A2EE-5BB540F42676}"/>
              </a:ext>
            </a:extLst>
          </p:cNvPr>
          <p:cNvSpPr/>
          <p:nvPr/>
        </p:nvSpPr>
        <p:spPr>
          <a:xfrm>
            <a:off x="214334" y="1310933"/>
            <a:ext cx="6329080" cy="5632311"/>
          </a:xfrm>
          <a:prstGeom prst="rect">
            <a:avLst/>
          </a:prstGeom>
        </p:spPr>
        <p:txBody>
          <a:bodyPr wrap="square">
            <a:spAutoFit/>
          </a:bodyPr>
          <a:lstStyle/>
          <a:p>
            <a:r>
              <a:rPr lang="en-GB" sz="1600" b="1" dirty="0">
                <a:latin typeface="Century Gothic" panose="020B0502020202020204" pitchFamily="34" charset="0"/>
              </a:rPr>
              <a:t>We need like minded vendors to partner with us to help make the biggest possible difference.</a:t>
            </a:r>
          </a:p>
          <a:p>
            <a:endParaRPr lang="en-GB" sz="1200" dirty="0">
              <a:latin typeface="Century Gothic" panose="020B0502020202020204" pitchFamily="34" charset="0"/>
            </a:endParaRPr>
          </a:p>
          <a:p>
            <a:r>
              <a:rPr lang="en-GB" sz="1200" dirty="0">
                <a:latin typeface="Century Gothic" panose="020B0502020202020204" pitchFamily="34" charset="0"/>
              </a:rPr>
              <a:t>Vendors aligned with our values will benefit from increasing order levels                            so we are actively looking for strategic production partners who can:</a:t>
            </a:r>
          </a:p>
          <a:p>
            <a:endParaRPr lang="en-GB" sz="1200" dirty="0">
              <a:latin typeface="Century Gothic" panose="020B0502020202020204" pitchFamily="34" charset="0"/>
            </a:endParaRPr>
          </a:p>
          <a:p>
            <a:pPr marL="171450" indent="-171450">
              <a:buClr>
                <a:schemeClr val="accent6">
                  <a:lumMod val="50000"/>
                </a:schemeClr>
              </a:buClr>
              <a:buSzPct val="150000"/>
              <a:buFont typeface="Arial" panose="020B0604020202020204" pitchFamily="34" charset="0"/>
              <a:buChar char="•"/>
            </a:pPr>
            <a:r>
              <a:rPr lang="en-GB" sz="1200" dirty="0">
                <a:latin typeface="Century Gothic" panose="020B0502020202020204" pitchFamily="34" charset="0"/>
              </a:rPr>
              <a:t>Commit to complying with our ethical Code Of Conduct.</a:t>
            </a:r>
          </a:p>
          <a:p>
            <a:pPr marL="171450" indent="-171450">
              <a:buClr>
                <a:schemeClr val="accent6">
                  <a:lumMod val="50000"/>
                </a:schemeClr>
              </a:buClr>
              <a:buSzPct val="150000"/>
              <a:buFont typeface="Arial" panose="020B0604020202020204" pitchFamily="34" charset="0"/>
              <a:buChar char="•"/>
            </a:pPr>
            <a:endParaRPr lang="en-GB" sz="1200" dirty="0">
              <a:latin typeface="Century Gothic" panose="020B0502020202020204" pitchFamily="34" charset="0"/>
            </a:endParaRPr>
          </a:p>
          <a:p>
            <a:pPr marL="171450" indent="-171450">
              <a:buClr>
                <a:schemeClr val="accent6">
                  <a:lumMod val="50000"/>
                </a:schemeClr>
              </a:buClr>
              <a:buSzPct val="150000"/>
              <a:buFont typeface="Arial" panose="020B0604020202020204" pitchFamily="34" charset="0"/>
              <a:buChar char="•"/>
            </a:pPr>
            <a:r>
              <a:rPr lang="en-GB" sz="1200" dirty="0">
                <a:latin typeface="Century Gothic" panose="020B0502020202020204" pitchFamily="34" charset="0"/>
              </a:rPr>
              <a:t>Provide safe, respectful and meaningful jobs for workers.</a:t>
            </a:r>
          </a:p>
          <a:p>
            <a:pPr marL="171450" indent="-171450">
              <a:buClr>
                <a:schemeClr val="accent6">
                  <a:lumMod val="50000"/>
                </a:schemeClr>
              </a:buClr>
              <a:buSzPct val="150000"/>
              <a:buFont typeface="Arial" panose="020B0604020202020204" pitchFamily="34" charset="0"/>
              <a:buChar char="•"/>
            </a:pPr>
            <a:endParaRPr lang="en-GB" sz="1200" dirty="0">
              <a:latin typeface="Century Gothic" panose="020B0502020202020204" pitchFamily="34" charset="0"/>
            </a:endParaRPr>
          </a:p>
          <a:p>
            <a:pPr marL="171450" indent="-171450">
              <a:buClr>
                <a:schemeClr val="accent6">
                  <a:lumMod val="50000"/>
                </a:schemeClr>
              </a:buClr>
              <a:buSzPct val="150000"/>
              <a:buFont typeface="Arial" panose="020B0604020202020204" pitchFamily="34" charset="0"/>
              <a:buChar char="•"/>
            </a:pPr>
            <a:r>
              <a:rPr lang="en-GB" sz="1200" dirty="0">
                <a:latin typeface="Century Gothic" panose="020B0502020202020204" pitchFamily="34" charset="0"/>
              </a:rPr>
              <a:t>Bring new ideas to the table for reducing energy consumption and waste.</a:t>
            </a:r>
          </a:p>
          <a:p>
            <a:pPr marL="171450" indent="-171450">
              <a:buClr>
                <a:schemeClr val="accent6">
                  <a:lumMod val="50000"/>
                </a:schemeClr>
              </a:buClr>
              <a:buSzPct val="150000"/>
              <a:buFont typeface="Arial" panose="020B0604020202020204" pitchFamily="34" charset="0"/>
              <a:buChar char="•"/>
            </a:pPr>
            <a:endParaRPr lang="en-GB" sz="1200" dirty="0">
              <a:latin typeface="Century Gothic" panose="020B0502020202020204" pitchFamily="34" charset="0"/>
            </a:endParaRPr>
          </a:p>
          <a:p>
            <a:pPr marL="171450" indent="-171450">
              <a:buClr>
                <a:schemeClr val="accent6">
                  <a:lumMod val="50000"/>
                </a:schemeClr>
              </a:buClr>
              <a:buSzPct val="150000"/>
              <a:buFont typeface="Arial" panose="020B0604020202020204" pitchFamily="34" charset="0"/>
              <a:buChar char="•"/>
            </a:pPr>
            <a:r>
              <a:rPr lang="en-GB" sz="1200" dirty="0">
                <a:latin typeface="Century Gothic" panose="020B0502020202020204" pitchFamily="34" charset="0"/>
              </a:rPr>
              <a:t>Innovate with sustainable materials and cleaner production methods.</a:t>
            </a:r>
          </a:p>
          <a:p>
            <a:pPr marL="171450" indent="-171450">
              <a:buClr>
                <a:schemeClr val="accent6">
                  <a:lumMod val="50000"/>
                </a:schemeClr>
              </a:buClr>
              <a:buSzPct val="150000"/>
              <a:buFont typeface="Arial" panose="020B0604020202020204" pitchFamily="34" charset="0"/>
              <a:buChar char="•"/>
            </a:pPr>
            <a:endParaRPr lang="en-GB" sz="1200" dirty="0">
              <a:latin typeface="Century Gothic" panose="020B0502020202020204" pitchFamily="34" charset="0"/>
            </a:endParaRPr>
          </a:p>
          <a:p>
            <a:pPr marL="171450" indent="-171450">
              <a:buClr>
                <a:schemeClr val="accent6">
                  <a:lumMod val="50000"/>
                </a:schemeClr>
              </a:buClr>
              <a:buSzPct val="150000"/>
              <a:buFont typeface="Arial" panose="020B0604020202020204" pitchFamily="34" charset="0"/>
              <a:buChar char="•"/>
            </a:pPr>
            <a:r>
              <a:rPr lang="en-GB" sz="1200" dirty="0">
                <a:latin typeface="Century Gothic" panose="020B0502020202020204" pitchFamily="34" charset="0"/>
              </a:rPr>
              <a:t>Cooperate on new sustainable product development.</a:t>
            </a:r>
          </a:p>
          <a:p>
            <a:pPr marL="171450" indent="-171450">
              <a:buClr>
                <a:schemeClr val="accent6">
                  <a:lumMod val="50000"/>
                </a:schemeClr>
              </a:buClr>
              <a:buSzPct val="150000"/>
              <a:buFont typeface="Arial" panose="020B0604020202020204" pitchFamily="34" charset="0"/>
              <a:buChar char="•"/>
            </a:pPr>
            <a:endParaRPr lang="en-GB" sz="1200" dirty="0">
              <a:latin typeface="Century Gothic" panose="020B0502020202020204" pitchFamily="34" charset="0"/>
            </a:endParaRPr>
          </a:p>
          <a:p>
            <a:pPr marL="171450" indent="-171450">
              <a:buClr>
                <a:schemeClr val="accent6">
                  <a:lumMod val="50000"/>
                </a:schemeClr>
              </a:buClr>
              <a:buSzPct val="150000"/>
              <a:buFont typeface="Arial" panose="020B0604020202020204" pitchFamily="34" charset="0"/>
              <a:buChar char="•"/>
            </a:pPr>
            <a:r>
              <a:rPr lang="en-GB" sz="1200" dirty="0">
                <a:latin typeface="Century Gothic" panose="020B0502020202020204" pitchFamily="34" charset="0"/>
              </a:rPr>
              <a:t>Share data on impact of production and delivery.</a:t>
            </a:r>
          </a:p>
          <a:p>
            <a:endParaRPr lang="en-GB" sz="1200" dirty="0">
              <a:latin typeface="Century Gothic" panose="020B0502020202020204" pitchFamily="34" charset="0"/>
            </a:endParaRPr>
          </a:p>
          <a:p>
            <a:r>
              <a:rPr lang="en-GB" sz="1200" dirty="0">
                <a:latin typeface="Century Gothic" panose="020B0502020202020204" pitchFamily="34" charset="0"/>
              </a:rPr>
              <a:t>We need vendors to be </a:t>
            </a:r>
            <a:r>
              <a:rPr lang="en-GB" sz="1200" b="1" dirty="0">
                <a:latin typeface="Century Gothic" panose="020B0502020202020204" pitchFamily="34" charset="0"/>
              </a:rPr>
              <a:t>pro-active</a:t>
            </a:r>
            <a:r>
              <a:rPr lang="en-GB" sz="1200" dirty="0">
                <a:latin typeface="Century Gothic" panose="020B0502020202020204" pitchFamily="34" charset="0"/>
              </a:rPr>
              <a:t> and </a:t>
            </a:r>
            <a:r>
              <a:rPr lang="en-GB" sz="1200" b="1" dirty="0">
                <a:latin typeface="Century Gothic" panose="020B0502020202020204" pitchFamily="34" charset="0"/>
              </a:rPr>
              <a:t>get involved </a:t>
            </a:r>
            <a:r>
              <a:rPr lang="en-GB" sz="1200" dirty="0">
                <a:latin typeface="Century Gothic" panose="020B0502020202020204" pitchFamily="34" charset="0"/>
              </a:rPr>
              <a:t>on this topic! By working together, we can measure combined impact on the planet of products,            services and raw materials throughout the supply chain.</a:t>
            </a:r>
          </a:p>
          <a:p>
            <a:endParaRPr lang="en-GB" sz="1200" dirty="0">
              <a:latin typeface="Century Gothic" panose="020B0502020202020204" pitchFamily="34" charset="0"/>
            </a:endParaRPr>
          </a:p>
          <a:p>
            <a:r>
              <a:rPr lang="en-GB" sz="1200" dirty="0">
                <a:latin typeface="Century Gothic" panose="020B0502020202020204" pitchFamily="34" charset="0"/>
              </a:rPr>
              <a:t>We encourage vendors to develop their own sustainability programs and           convey our Code Of Conduct expectations to their own material suppliers                   and subcontractors, and monitor their own performance on environmental KPIs. </a:t>
            </a:r>
          </a:p>
          <a:p>
            <a:endParaRPr lang="en-GB" sz="1200" dirty="0">
              <a:latin typeface="Century Gothic" panose="020B0502020202020204" pitchFamily="34" charset="0"/>
            </a:endParaRPr>
          </a:p>
          <a:p>
            <a:r>
              <a:rPr lang="en-GB" sz="1200" b="1" dirty="0">
                <a:latin typeface="Century Gothic" panose="020B0502020202020204" pitchFamily="34" charset="0"/>
              </a:rPr>
              <a:t>Honesty</a:t>
            </a:r>
            <a:r>
              <a:rPr lang="en-GB" sz="1200" dirty="0">
                <a:latin typeface="Century Gothic" panose="020B0502020202020204" pitchFamily="34" charset="0"/>
              </a:rPr>
              <a:t> and </a:t>
            </a:r>
            <a:r>
              <a:rPr lang="en-GB" sz="1200" b="1" dirty="0">
                <a:latin typeface="Century Gothic" panose="020B0502020202020204" pitchFamily="34" charset="0"/>
              </a:rPr>
              <a:t>transparency</a:t>
            </a:r>
            <a:r>
              <a:rPr lang="en-GB" sz="1200" dirty="0">
                <a:latin typeface="Century Gothic" panose="020B0502020202020204" pitchFamily="34" charset="0"/>
              </a:rPr>
              <a:t> is also vital so we can understand true social and environmental impact and make genuine improvements to help grow our            businesses together for a more sustainable future. </a:t>
            </a:r>
          </a:p>
        </p:txBody>
      </p:sp>
      <p:sp>
        <p:nvSpPr>
          <p:cNvPr id="3" name="TextBox 2">
            <a:extLst>
              <a:ext uri="{FF2B5EF4-FFF2-40B4-BE49-F238E27FC236}">
                <a16:creationId xmlns:a16="http://schemas.microsoft.com/office/drawing/2014/main" id="{E5CA954C-CF29-4DD1-9C72-8ADA77B853A0}"/>
              </a:ext>
            </a:extLst>
          </p:cNvPr>
          <p:cNvSpPr txBox="1"/>
          <p:nvPr/>
        </p:nvSpPr>
        <p:spPr>
          <a:xfrm>
            <a:off x="178403" y="90628"/>
            <a:ext cx="10697960" cy="1200329"/>
          </a:xfrm>
          <a:prstGeom prst="rect">
            <a:avLst/>
          </a:prstGeom>
          <a:noFill/>
        </p:spPr>
        <p:txBody>
          <a:bodyPr wrap="square" rtlCol="0">
            <a:spAutoFit/>
          </a:bodyPr>
          <a:lstStyle/>
          <a:p>
            <a:r>
              <a:rPr lang="en-GB" sz="3600" b="1" spc="-250" dirty="0">
                <a:solidFill>
                  <a:srgbClr val="262626"/>
                </a:solidFill>
                <a:latin typeface="Century Gothic" panose="020B0502020202020204" pitchFamily="34" charset="0"/>
              </a:rPr>
              <a:t>Vendor Partnerships: </a:t>
            </a:r>
          </a:p>
          <a:p>
            <a:r>
              <a:rPr lang="en-GB" sz="3600" b="1" spc="-250" dirty="0">
                <a:solidFill>
                  <a:schemeClr val="accent6">
                    <a:lumMod val="50000"/>
                  </a:schemeClr>
                </a:solidFill>
                <a:latin typeface="Century Gothic" panose="020B0502020202020204" pitchFamily="34" charset="0"/>
              </a:rPr>
              <a:t>Why we need your help?</a:t>
            </a:r>
          </a:p>
        </p:txBody>
      </p:sp>
    </p:spTree>
    <p:extLst>
      <p:ext uri="{BB962C8B-B14F-4D97-AF65-F5344CB8AC3E}">
        <p14:creationId xmlns:p14="http://schemas.microsoft.com/office/powerpoint/2010/main" val="1867052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ght bulb in a pot&#10;&#10;Description automatically generated with low confidence">
            <a:extLst>
              <a:ext uri="{FF2B5EF4-FFF2-40B4-BE49-F238E27FC236}">
                <a16:creationId xmlns:a16="http://schemas.microsoft.com/office/drawing/2014/main" id="{F785972B-D52D-4BB0-9C5F-13B29BD7FD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6" name="Rectangle 5">
            <a:extLst>
              <a:ext uri="{FF2B5EF4-FFF2-40B4-BE49-F238E27FC236}">
                <a16:creationId xmlns:a16="http://schemas.microsoft.com/office/drawing/2014/main" id="{C61C7CAC-39C5-408D-BA20-9C2AF45EB8B7}"/>
              </a:ext>
            </a:extLst>
          </p:cNvPr>
          <p:cNvSpPr/>
          <p:nvPr/>
        </p:nvSpPr>
        <p:spPr>
          <a:xfrm>
            <a:off x="211447" y="237816"/>
            <a:ext cx="5652458" cy="1954381"/>
          </a:xfrm>
          <a:prstGeom prst="rect">
            <a:avLst/>
          </a:prstGeom>
        </p:spPr>
        <p:txBody>
          <a:bodyPr wrap="square">
            <a:spAutoFit/>
          </a:bodyPr>
          <a:lstStyle/>
          <a:p>
            <a:r>
              <a:rPr lang="en-GB" sz="4100" b="1" spc="-250" dirty="0">
                <a:solidFill>
                  <a:srgbClr val="262626"/>
                </a:solidFill>
                <a:latin typeface="Century Gothic" panose="020B0502020202020204" pitchFamily="34" charset="0"/>
              </a:rPr>
              <a:t>Sustainability Pledge</a:t>
            </a:r>
          </a:p>
          <a:p>
            <a:endParaRPr lang="en-GB" sz="4000" b="1" spc="-250" dirty="0">
              <a:solidFill>
                <a:srgbClr val="262626"/>
              </a:solidFill>
              <a:latin typeface="Century Gothic" panose="020B0502020202020204" pitchFamily="34" charset="0"/>
            </a:endParaRPr>
          </a:p>
          <a:p>
            <a:r>
              <a:rPr lang="en-GB" sz="3600" b="1" spc="-250" dirty="0">
                <a:solidFill>
                  <a:schemeClr val="accent6">
                    <a:lumMod val="50000"/>
                  </a:schemeClr>
                </a:solidFill>
                <a:latin typeface="Century Gothic" panose="020B0502020202020204" pitchFamily="34" charset="0"/>
              </a:rPr>
              <a:t>Contents</a:t>
            </a:r>
            <a:r>
              <a:rPr lang="en-GB" sz="4000" b="1" spc="-250" dirty="0">
                <a:solidFill>
                  <a:srgbClr val="262626"/>
                </a:solidFill>
                <a:latin typeface="Century Gothic" panose="020B0502020202020204" pitchFamily="34" charset="0"/>
              </a:rPr>
              <a:t> </a:t>
            </a:r>
          </a:p>
        </p:txBody>
      </p:sp>
      <p:sp>
        <p:nvSpPr>
          <p:cNvPr id="7" name="Rectangle 6">
            <a:extLst>
              <a:ext uri="{FF2B5EF4-FFF2-40B4-BE49-F238E27FC236}">
                <a16:creationId xmlns:a16="http://schemas.microsoft.com/office/drawing/2014/main" id="{046348C3-7D56-4978-82DE-EB15F8759E80}"/>
              </a:ext>
            </a:extLst>
          </p:cNvPr>
          <p:cNvSpPr/>
          <p:nvPr/>
        </p:nvSpPr>
        <p:spPr>
          <a:xfrm>
            <a:off x="211447" y="2176808"/>
            <a:ext cx="5182674" cy="4278094"/>
          </a:xfrm>
          <a:prstGeom prst="rect">
            <a:avLst/>
          </a:prstGeom>
        </p:spPr>
        <p:txBody>
          <a:bodyPr wrap="square">
            <a:spAutoFit/>
          </a:bodyPr>
          <a:lstStyle/>
          <a:p>
            <a:r>
              <a:rPr lang="en-GB" sz="1600" b="1" dirty="0">
                <a:solidFill>
                  <a:schemeClr val="accent6">
                    <a:lumMod val="50000"/>
                  </a:schemeClr>
                </a:solidFill>
                <a:latin typeface="Century Gothic" panose="020B0502020202020204" pitchFamily="34" charset="0"/>
              </a:rPr>
              <a:t>1. Introduction</a:t>
            </a:r>
            <a:endParaRPr lang="en-GB" sz="1600" dirty="0">
              <a:solidFill>
                <a:schemeClr val="accent6">
                  <a:lumMod val="50000"/>
                </a:schemeClr>
              </a:solidFill>
              <a:latin typeface="Century Gothic" panose="020B0502020202020204" pitchFamily="34" charset="0"/>
            </a:endParaRPr>
          </a:p>
          <a:p>
            <a:r>
              <a:rPr lang="en-GB" sz="1200" dirty="0">
                <a:latin typeface="Century Gothic" panose="020B0502020202020204" pitchFamily="34" charset="0"/>
              </a:rPr>
              <a:t>Pledge Objective</a:t>
            </a:r>
          </a:p>
          <a:p>
            <a:r>
              <a:rPr lang="en-GB" sz="1200" dirty="0">
                <a:latin typeface="Century Gothic" panose="020B0502020202020204" pitchFamily="34" charset="0"/>
              </a:rPr>
              <a:t>Why We Need To Increase Action</a:t>
            </a:r>
          </a:p>
          <a:p>
            <a:endParaRPr lang="en-GB" sz="1200" dirty="0">
              <a:latin typeface="Century Gothic" panose="020B0502020202020204" pitchFamily="34" charset="0"/>
            </a:endParaRPr>
          </a:p>
          <a:p>
            <a:r>
              <a:rPr lang="en-GB" sz="1600" b="1" dirty="0">
                <a:solidFill>
                  <a:schemeClr val="accent6">
                    <a:lumMod val="50000"/>
                  </a:schemeClr>
                </a:solidFill>
                <a:latin typeface="Century Gothic" panose="020B0502020202020204" pitchFamily="34" charset="0"/>
              </a:rPr>
              <a:t>2. Geiger Sustainability Strategy</a:t>
            </a:r>
            <a:endParaRPr lang="en-GB" sz="1600" dirty="0">
              <a:solidFill>
                <a:schemeClr val="accent6">
                  <a:lumMod val="50000"/>
                </a:schemeClr>
              </a:solidFill>
              <a:latin typeface="Century Gothic" panose="020B0502020202020204" pitchFamily="34" charset="0"/>
            </a:endParaRPr>
          </a:p>
          <a:p>
            <a:r>
              <a:rPr lang="en-GB" sz="1200" dirty="0">
                <a:latin typeface="Century Gothic" panose="020B0502020202020204" pitchFamily="34" charset="0"/>
              </a:rPr>
              <a:t>Sustainability Vision</a:t>
            </a:r>
          </a:p>
          <a:p>
            <a:r>
              <a:rPr lang="en-GB" sz="1200" dirty="0">
                <a:latin typeface="Century Gothic" panose="020B0502020202020204" pitchFamily="34" charset="0"/>
              </a:rPr>
              <a:t>Sphere of Influence</a:t>
            </a:r>
          </a:p>
          <a:p>
            <a:r>
              <a:rPr lang="en-GB" sz="1200" dirty="0">
                <a:latin typeface="Century Gothic" panose="020B0502020202020204" pitchFamily="34" charset="0"/>
              </a:rPr>
              <a:t>4 Pillars: Product Design; Packaging; Manufacturing &amp; Operations</a:t>
            </a:r>
          </a:p>
          <a:p>
            <a:endParaRPr lang="en-GB" sz="1200" dirty="0">
              <a:latin typeface="Century Gothic" panose="020B0502020202020204" pitchFamily="34" charset="0"/>
            </a:endParaRPr>
          </a:p>
          <a:p>
            <a:r>
              <a:rPr lang="en-GB" sz="1600" b="1" dirty="0">
                <a:solidFill>
                  <a:schemeClr val="accent6">
                    <a:lumMod val="50000"/>
                  </a:schemeClr>
                </a:solidFill>
                <a:latin typeface="Century Gothic" panose="020B0502020202020204" pitchFamily="34" charset="0"/>
              </a:rPr>
              <a:t>3. Sustainability Objectives</a:t>
            </a:r>
            <a:endParaRPr lang="en-GB" sz="1600" dirty="0">
              <a:solidFill>
                <a:schemeClr val="accent6">
                  <a:lumMod val="50000"/>
                </a:schemeClr>
              </a:solidFill>
              <a:latin typeface="Century Gothic" panose="020B0502020202020204" pitchFamily="34" charset="0"/>
            </a:endParaRPr>
          </a:p>
          <a:p>
            <a:r>
              <a:rPr lang="en-GB" sz="1200" dirty="0">
                <a:latin typeface="Century Gothic" panose="020B0502020202020204" pitchFamily="34" charset="0"/>
              </a:rPr>
              <a:t>Public Commitments</a:t>
            </a:r>
          </a:p>
          <a:p>
            <a:r>
              <a:rPr lang="en-GB" sz="1200" dirty="0">
                <a:latin typeface="Century Gothic" panose="020B0502020202020204" pitchFamily="34" charset="0"/>
              </a:rPr>
              <a:t>Internal Targets</a:t>
            </a:r>
          </a:p>
          <a:p>
            <a:endParaRPr lang="en-GB" sz="1200" dirty="0">
              <a:latin typeface="Century Gothic" panose="020B0502020202020204" pitchFamily="34" charset="0"/>
            </a:endParaRPr>
          </a:p>
          <a:p>
            <a:r>
              <a:rPr lang="en-GB" sz="1600" b="1" dirty="0">
                <a:solidFill>
                  <a:schemeClr val="accent6">
                    <a:lumMod val="50000"/>
                  </a:schemeClr>
                </a:solidFill>
                <a:latin typeface="Century Gothic" panose="020B0502020202020204" pitchFamily="34" charset="0"/>
              </a:rPr>
              <a:t>4. Sustainability Collaborations</a:t>
            </a:r>
            <a:endParaRPr lang="en-GB" sz="1600" dirty="0">
              <a:solidFill>
                <a:schemeClr val="accent6">
                  <a:lumMod val="50000"/>
                </a:schemeClr>
              </a:solidFill>
              <a:latin typeface="Century Gothic" panose="020B0502020202020204" pitchFamily="34" charset="0"/>
            </a:endParaRPr>
          </a:p>
          <a:p>
            <a:r>
              <a:rPr lang="en-GB" sz="1200" dirty="0">
                <a:latin typeface="Century Gothic" panose="020B0502020202020204" pitchFamily="34" charset="0"/>
              </a:rPr>
              <a:t>Global Commitment </a:t>
            </a:r>
          </a:p>
          <a:p>
            <a:r>
              <a:rPr lang="en-GB" sz="1200" dirty="0">
                <a:latin typeface="Century Gothic" panose="020B0502020202020204" pitchFamily="34" charset="0"/>
              </a:rPr>
              <a:t>UN Global Compact</a:t>
            </a:r>
          </a:p>
          <a:p>
            <a:r>
              <a:rPr lang="en-GB" sz="1200" dirty="0">
                <a:latin typeface="Century Gothic" panose="020B0502020202020204" pitchFamily="34" charset="0"/>
              </a:rPr>
              <a:t>UN Sustainable Development Goals (SDGs)</a:t>
            </a:r>
          </a:p>
          <a:p>
            <a:endParaRPr lang="en-GB" sz="1200" dirty="0">
              <a:latin typeface="Century Gothic" panose="020B0502020202020204" pitchFamily="34" charset="0"/>
            </a:endParaRPr>
          </a:p>
          <a:p>
            <a:r>
              <a:rPr lang="en-GB" sz="1600" b="1" dirty="0">
                <a:solidFill>
                  <a:schemeClr val="accent6">
                    <a:lumMod val="50000"/>
                  </a:schemeClr>
                </a:solidFill>
                <a:latin typeface="Century Gothic" panose="020B0502020202020204" pitchFamily="34" charset="0"/>
              </a:rPr>
              <a:t>5. Why We Need Your Help?</a:t>
            </a:r>
            <a:endParaRPr lang="en-GB" sz="1600" dirty="0">
              <a:solidFill>
                <a:schemeClr val="accent6">
                  <a:lumMod val="50000"/>
                </a:schemeClr>
              </a:solidFill>
              <a:latin typeface="Century Gothic" panose="020B0502020202020204" pitchFamily="34" charset="0"/>
            </a:endParaRPr>
          </a:p>
          <a:p>
            <a:r>
              <a:rPr lang="en-GB" sz="1200" dirty="0">
                <a:latin typeface="Century Gothic" panose="020B0502020202020204" pitchFamily="34" charset="0"/>
              </a:rPr>
              <a:t>Vendor Partnerships</a:t>
            </a:r>
          </a:p>
          <a:p>
            <a:r>
              <a:rPr lang="en-GB" sz="1200" dirty="0">
                <a:latin typeface="Century Gothic" panose="020B0502020202020204" pitchFamily="34" charset="0"/>
              </a:rPr>
              <a:t>Customer Partnerships</a:t>
            </a:r>
          </a:p>
        </p:txBody>
      </p:sp>
    </p:spTree>
    <p:extLst>
      <p:ext uri="{BB962C8B-B14F-4D97-AF65-F5344CB8AC3E}">
        <p14:creationId xmlns:p14="http://schemas.microsoft.com/office/powerpoint/2010/main" val="3952234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plant&#10;&#10;Description automatically generated with low confidence">
            <a:extLst>
              <a:ext uri="{FF2B5EF4-FFF2-40B4-BE49-F238E27FC236}">
                <a16:creationId xmlns:a16="http://schemas.microsoft.com/office/drawing/2014/main" id="{A99B380D-47FE-4BA7-B218-DA7F5E7F28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Rectangle 1">
            <a:extLst>
              <a:ext uri="{FF2B5EF4-FFF2-40B4-BE49-F238E27FC236}">
                <a16:creationId xmlns:a16="http://schemas.microsoft.com/office/drawing/2014/main" id="{07A9D058-28B5-4F56-A2EE-5BB540F42676}"/>
              </a:ext>
            </a:extLst>
          </p:cNvPr>
          <p:cNvSpPr/>
          <p:nvPr/>
        </p:nvSpPr>
        <p:spPr>
          <a:xfrm>
            <a:off x="228736" y="1638265"/>
            <a:ext cx="6499235" cy="4647426"/>
          </a:xfrm>
          <a:prstGeom prst="rect">
            <a:avLst/>
          </a:prstGeom>
        </p:spPr>
        <p:txBody>
          <a:bodyPr wrap="square">
            <a:spAutoFit/>
          </a:bodyPr>
          <a:lstStyle/>
          <a:p>
            <a:r>
              <a:rPr lang="en-GB" sz="1600" b="1" dirty="0">
                <a:latin typeface="Century Gothic" panose="020B0502020202020204" pitchFamily="34" charset="0"/>
              </a:rPr>
              <a:t>We know our customers are already taking sustainability seriously.</a:t>
            </a:r>
          </a:p>
          <a:p>
            <a:endParaRPr lang="en-GB" sz="1200" dirty="0">
              <a:latin typeface="Century Gothic" panose="020B0502020202020204" pitchFamily="34" charset="0"/>
            </a:endParaRPr>
          </a:p>
          <a:p>
            <a:r>
              <a:rPr lang="en-GB" sz="1200" dirty="0">
                <a:latin typeface="Century Gothic" panose="020B0502020202020204" pitchFamily="34" charset="0"/>
              </a:rPr>
              <a:t>Many have made public commitments to reduce waste, energy usage                    and carbon footprint.</a:t>
            </a:r>
          </a:p>
          <a:p>
            <a:endParaRPr lang="en-GB" sz="1200" dirty="0">
              <a:latin typeface="Century Gothic" panose="020B0502020202020204" pitchFamily="34" charset="0"/>
            </a:endParaRPr>
          </a:p>
          <a:p>
            <a:r>
              <a:rPr lang="en-GB" sz="1200" dirty="0">
                <a:latin typeface="Century Gothic" panose="020B0502020202020204" pitchFamily="34" charset="0"/>
              </a:rPr>
              <a:t>We can help customers achieve their sustainability goals and demonstrate              progress against public commitments by:</a:t>
            </a:r>
          </a:p>
          <a:p>
            <a:endParaRPr lang="en-GB" sz="1200" dirty="0">
              <a:latin typeface="Century Gothic" panose="020B0502020202020204" pitchFamily="34" charset="0"/>
            </a:endParaRPr>
          </a:p>
          <a:p>
            <a:pPr marL="171450" indent="-171450">
              <a:buClr>
                <a:schemeClr val="accent6">
                  <a:lumMod val="50000"/>
                </a:schemeClr>
              </a:buClr>
              <a:buSzPct val="150000"/>
              <a:buFont typeface="Arial" panose="020B0604020202020204" pitchFamily="34" charset="0"/>
              <a:buChar char="•"/>
            </a:pPr>
            <a:r>
              <a:rPr lang="en-GB" sz="1200" dirty="0">
                <a:latin typeface="Century Gothic" panose="020B0502020202020204" pitchFamily="34" charset="0"/>
              </a:rPr>
              <a:t>Always proposing sustainable alternatives.</a:t>
            </a:r>
          </a:p>
          <a:p>
            <a:pPr marL="171450" indent="-171450">
              <a:buClr>
                <a:schemeClr val="accent6">
                  <a:lumMod val="50000"/>
                </a:schemeClr>
              </a:buClr>
              <a:buSzPct val="150000"/>
              <a:buFont typeface="Arial" panose="020B0604020202020204" pitchFamily="34" charset="0"/>
              <a:buChar char="•"/>
            </a:pPr>
            <a:r>
              <a:rPr lang="en-GB" sz="1200" dirty="0">
                <a:latin typeface="Century Gothic" panose="020B0502020202020204" pitchFamily="34" charset="0"/>
              </a:rPr>
              <a:t>Sharing sustainability data.</a:t>
            </a:r>
          </a:p>
          <a:p>
            <a:pPr marL="171450" indent="-171450">
              <a:buClr>
                <a:schemeClr val="accent6">
                  <a:lumMod val="50000"/>
                </a:schemeClr>
              </a:buClr>
              <a:buSzPct val="150000"/>
              <a:buFont typeface="Arial" panose="020B0604020202020204" pitchFamily="34" charset="0"/>
              <a:buChar char="•"/>
            </a:pPr>
            <a:r>
              <a:rPr lang="en-GB" sz="1200" dirty="0">
                <a:latin typeface="Century Gothic" panose="020B0502020202020204" pitchFamily="34" charset="0"/>
              </a:rPr>
              <a:t>Encouraging responsible procurement from local and ethical sources.</a:t>
            </a:r>
          </a:p>
          <a:p>
            <a:pPr marL="171450" indent="-171450">
              <a:buClr>
                <a:schemeClr val="accent6">
                  <a:lumMod val="50000"/>
                </a:schemeClr>
              </a:buClr>
              <a:buSzPct val="150000"/>
              <a:buFont typeface="Arial" panose="020B0604020202020204" pitchFamily="34" charset="0"/>
              <a:buChar char="•"/>
            </a:pPr>
            <a:r>
              <a:rPr lang="en-GB" sz="1200" dirty="0">
                <a:latin typeface="Century Gothic" panose="020B0502020202020204" pitchFamily="34" charset="0"/>
              </a:rPr>
              <a:t>Educating and informing on the latest innovations in materials, production methods and end of life recycling solutions.</a:t>
            </a:r>
          </a:p>
          <a:p>
            <a:endParaRPr lang="en-GB" sz="1200" dirty="0">
              <a:latin typeface="Century Gothic" panose="020B0502020202020204" pitchFamily="34" charset="0"/>
            </a:endParaRPr>
          </a:p>
          <a:p>
            <a:r>
              <a:rPr lang="en-GB" sz="1200" dirty="0">
                <a:latin typeface="Century Gothic" panose="020B0502020202020204" pitchFamily="34" charset="0"/>
              </a:rPr>
              <a:t>We encourage customers to be bold with product selection; be responsible with requirements for tenders and briefs; consider the environmental impact of the products given to their own employees and consumers who are increasingly passionate on sustainability.</a:t>
            </a:r>
          </a:p>
          <a:p>
            <a:endParaRPr lang="en-GB" sz="1200" dirty="0">
              <a:latin typeface="Century Gothic" panose="020B0502020202020204" pitchFamily="34" charset="0"/>
            </a:endParaRPr>
          </a:p>
          <a:p>
            <a:r>
              <a:rPr lang="en-GB" sz="1200" dirty="0">
                <a:latin typeface="Century Gothic" panose="020B0502020202020204" pitchFamily="34" charset="0"/>
              </a:rPr>
              <a:t>We are aligned on values, we have the same goals and objectives so let’s work together in partnership </a:t>
            </a:r>
            <a:r>
              <a:rPr lang="en-GB" sz="1200" b="1" dirty="0">
                <a:solidFill>
                  <a:schemeClr val="accent6">
                    <a:lumMod val="50000"/>
                  </a:schemeClr>
                </a:solidFill>
                <a:latin typeface="Century Gothic" panose="020B0502020202020204" pitchFamily="34" charset="0"/>
                <a:cs typeface="Times New Roman" panose="02020603050405020304" pitchFamily="18" charset="0"/>
              </a:rPr>
              <a:t>t</a:t>
            </a:r>
            <a:r>
              <a:rPr lang="en-GB" sz="1200" b="1" dirty="0">
                <a:solidFill>
                  <a:schemeClr val="accent6">
                    <a:lumMod val="50000"/>
                  </a:schemeClr>
                </a:solidFill>
                <a:latin typeface="Century Gothic" panose="020B0502020202020204" pitchFamily="34" charset="0"/>
                <a:ea typeface="Calibri" panose="020F0502020204030204" pitchFamily="34" charset="0"/>
                <a:cs typeface="Times New Roman" panose="02020603050405020304" pitchFamily="18" charset="0"/>
              </a:rPr>
              <a:t>o ensure our products and services have the smallest possible environmental footprint and make a positive contribution to the sustainable development of our organisation, people and planet.</a:t>
            </a:r>
          </a:p>
        </p:txBody>
      </p:sp>
      <p:sp>
        <p:nvSpPr>
          <p:cNvPr id="3" name="TextBox 2">
            <a:extLst>
              <a:ext uri="{FF2B5EF4-FFF2-40B4-BE49-F238E27FC236}">
                <a16:creationId xmlns:a16="http://schemas.microsoft.com/office/drawing/2014/main" id="{E5CA954C-CF29-4DD1-9C72-8ADA77B853A0}"/>
              </a:ext>
            </a:extLst>
          </p:cNvPr>
          <p:cNvSpPr txBox="1"/>
          <p:nvPr/>
        </p:nvSpPr>
        <p:spPr>
          <a:xfrm>
            <a:off x="195180" y="164042"/>
            <a:ext cx="10697961" cy="1077218"/>
          </a:xfrm>
          <a:prstGeom prst="rect">
            <a:avLst/>
          </a:prstGeom>
          <a:noFill/>
        </p:spPr>
        <p:txBody>
          <a:bodyPr wrap="square" rtlCol="0">
            <a:spAutoFit/>
          </a:bodyPr>
          <a:lstStyle/>
          <a:p>
            <a:r>
              <a:rPr lang="en-GB" sz="3200" b="1" spc="-250" dirty="0">
                <a:solidFill>
                  <a:srgbClr val="262626"/>
                </a:solidFill>
                <a:latin typeface="Century Gothic" panose="020B0502020202020204" pitchFamily="34" charset="0"/>
              </a:rPr>
              <a:t>Customer Partnerships:</a:t>
            </a:r>
          </a:p>
          <a:p>
            <a:r>
              <a:rPr lang="en-GB" sz="3200" b="1" spc="-250" dirty="0">
                <a:solidFill>
                  <a:schemeClr val="accent6">
                    <a:lumMod val="50000"/>
                  </a:schemeClr>
                </a:solidFill>
                <a:latin typeface="Century Gothic" panose="020B0502020202020204" pitchFamily="34" charset="0"/>
              </a:rPr>
              <a:t>Let’s work together for maximum positive impact!</a:t>
            </a:r>
          </a:p>
        </p:txBody>
      </p:sp>
    </p:spTree>
    <p:extLst>
      <p:ext uri="{BB962C8B-B14F-4D97-AF65-F5344CB8AC3E}">
        <p14:creationId xmlns:p14="http://schemas.microsoft.com/office/powerpoint/2010/main" val="336602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lant, silhouette&#10;&#10;Description automatically generated">
            <a:extLst>
              <a:ext uri="{FF2B5EF4-FFF2-40B4-BE49-F238E27FC236}">
                <a16:creationId xmlns:a16="http://schemas.microsoft.com/office/drawing/2014/main" id="{059E75AE-A515-4489-946A-E0B73CBBBF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8A6E833-C4BA-47C1-A772-F20065B9C9E4}"/>
              </a:ext>
            </a:extLst>
          </p:cNvPr>
          <p:cNvSpPr txBox="1"/>
          <p:nvPr/>
        </p:nvSpPr>
        <p:spPr>
          <a:xfrm>
            <a:off x="2508327" y="537206"/>
            <a:ext cx="6816572" cy="1200329"/>
          </a:xfrm>
          <a:prstGeom prst="rect">
            <a:avLst/>
          </a:prstGeom>
          <a:noFill/>
        </p:spPr>
        <p:txBody>
          <a:bodyPr wrap="square" rtlCol="0">
            <a:spAutoFit/>
          </a:bodyPr>
          <a:lstStyle/>
          <a:p>
            <a:pPr algn="ctr"/>
            <a:r>
              <a:rPr lang="en-GB" sz="3600" b="1" spc="-250" dirty="0">
                <a:solidFill>
                  <a:srgbClr val="262626"/>
                </a:solidFill>
                <a:latin typeface="Century Gothic" panose="020B0502020202020204" pitchFamily="34" charset="0"/>
              </a:rPr>
              <a:t>Let’s work together to ensure a sustainable future for all.</a:t>
            </a:r>
          </a:p>
        </p:txBody>
      </p:sp>
      <p:sp>
        <p:nvSpPr>
          <p:cNvPr id="3" name="TextBox 2">
            <a:extLst>
              <a:ext uri="{FF2B5EF4-FFF2-40B4-BE49-F238E27FC236}">
                <a16:creationId xmlns:a16="http://schemas.microsoft.com/office/drawing/2014/main" id="{1043715C-B50D-497B-8537-8A1B8AFAC46F}"/>
              </a:ext>
            </a:extLst>
          </p:cNvPr>
          <p:cNvSpPr txBox="1"/>
          <p:nvPr/>
        </p:nvSpPr>
        <p:spPr>
          <a:xfrm>
            <a:off x="1340896" y="1951575"/>
            <a:ext cx="9151434" cy="646331"/>
          </a:xfrm>
          <a:prstGeom prst="rect">
            <a:avLst/>
          </a:prstGeom>
          <a:noFill/>
        </p:spPr>
        <p:txBody>
          <a:bodyPr wrap="square" rtlCol="0">
            <a:spAutoFit/>
          </a:bodyPr>
          <a:lstStyle/>
          <a:p>
            <a:pPr algn="ctr"/>
            <a:r>
              <a:rPr lang="en-GB" sz="3600" b="1" spc="-250" dirty="0">
                <a:solidFill>
                  <a:srgbClr val="262626"/>
                </a:solidFill>
                <a:latin typeface="Century Gothic" panose="020B0502020202020204" pitchFamily="34" charset="0"/>
              </a:rPr>
              <a:t>Thank You!</a:t>
            </a:r>
          </a:p>
        </p:txBody>
      </p:sp>
      <p:pic>
        <p:nvPicPr>
          <p:cNvPr id="6" name="Picture 5" descr="A red moon in the sky&#10;&#10;Description automatically generated with low confidence">
            <a:extLst>
              <a:ext uri="{FF2B5EF4-FFF2-40B4-BE49-F238E27FC236}">
                <a16:creationId xmlns:a16="http://schemas.microsoft.com/office/drawing/2014/main" id="{0B41CE33-F9AB-48A9-A573-FB1298E643E2}"/>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5402510" y="6132060"/>
            <a:ext cx="1711354" cy="629778"/>
          </a:xfrm>
          <a:prstGeom prst="rect">
            <a:avLst/>
          </a:prstGeom>
        </p:spPr>
      </p:pic>
    </p:spTree>
    <p:extLst>
      <p:ext uri="{BB962C8B-B14F-4D97-AF65-F5344CB8AC3E}">
        <p14:creationId xmlns:p14="http://schemas.microsoft.com/office/powerpoint/2010/main" val="239487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andglass, object&#10;&#10;Description automatically generated">
            <a:extLst>
              <a:ext uri="{FF2B5EF4-FFF2-40B4-BE49-F238E27FC236}">
                <a16:creationId xmlns:a16="http://schemas.microsoft.com/office/drawing/2014/main" id="{0A4B4409-61D2-4AE3-B6C4-56532F886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Title 1">
            <a:extLst>
              <a:ext uri="{FF2B5EF4-FFF2-40B4-BE49-F238E27FC236}">
                <a16:creationId xmlns:a16="http://schemas.microsoft.com/office/drawing/2014/main" id="{2C060E57-3989-41C6-AAAA-250A6B623691}"/>
              </a:ext>
            </a:extLst>
          </p:cNvPr>
          <p:cNvSpPr>
            <a:spLocks noGrp="1"/>
          </p:cNvSpPr>
          <p:nvPr>
            <p:ph type="title"/>
          </p:nvPr>
        </p:nvSpPr>
        <p:spPr>
          <a:xfrm>
            <a:off x="198066" y="78749"/>
            <a:ext cx="9759666" cy="1815003"/>
          </a:xfrm>
        </p:spPr>
        <p:txBody>
          <a:bodyPr>
            <a:noAutofit/>
          </a:bodyPr>
          <a:lstStyle/>
          <a:p>
            <a:r>
              <a:rPr lang="en-GB" sz="3600" b="1" spc="-250" dirty="0">
                <a:solidFill>
                  <a:srgbClr val="262626"/>
                </a:solidFill>
                <a:latin typeface="Century Gothic" panose="020B0502020202020204" pitchFamily="34" charset="0"/>
              </a:rPr>
              <a:t>Introduction: </a:t>
            </a:r>
            <a:br>
              <a:rPr lang="en-GB" sz="3600" b="1" spc="-250" dirty="0">
                <a:latin typeface="Century Gothic" panose="020B0502020202020204" pitchFamily="34" charset="0"/>
              </a:rPr>
            </a:br>
            <a:r>
              <a:rPr lang="en-GB" sz="3600" b="1" spc="-250" dirty="0">
                <a:solidFill>
                  <a:schemeClr val="accent6">
                    <a:lumMod val="50000"/>
                  </a:schemeClr>
                </a:solidFill>
                <a:latin typeface="Century Gothic" panose="020B0502020202020204" pitchFamily="34" charset="0"/>
              </a:rPr>
              <a:t>Pledge Objective </a:t>
            </a:r>
            <a:br>
              <a:rPr lang="en-GB" sz="3600" b="1" spc="-250" dirty="0">
                <a:solidFill>
                  <a:schemeClr val="accent6">
                    <a:lumMod val="50000"/>
                  </a:schemeClr>
                </a:solidFill>
                <a:latin typeface="Century Gothic" panose="020B0502020202020204" pitchFamily="34" charset="0"/>
              </a:rPr>
            </a:br>
            <a:r>
              <a:rPr lang="en-GB" sz="3600" b="1" spc="-250" dirty="0">
                <a:solidFill>
                  <a:schemeClr val="accent6">
                    <a:lumMod val="50000"/>
                  </a:schemeClr>
                </a:solidFill>
                <a:latin typeface="Century Gothic" panose="020B0502020202020204" pitchFamily="34" charset="0"/>
              </a:rPr>
              <a:t>and Why We Need To Increase Action?</a:t>
            </a:r>
          </a:p>
        </p:txBody>
      </p:sp>
      <p:sp>
        <p:nvSpPr>
          <p:cNvPr id="3" name="Content Placeholder 2">
            <a:extLst>
              <a:ext uri="{FF2B5EF4-FFF2-40B4-BE49-F238E27FC236}">
                <a16:creationId xmlns:a16="http://schemas.microsoft.com/office/drawing/2014/main" id="{3E97AE13-E90C-4F55-B81D-6E5543B84374}"/>
              </a:ext>
            </a:extLst>
          </p:cNvPr>
          <p:cNvSpPr>
            <a:spLocks noGrp="1"/>
          </p:cNvSpPr>
          <p:nvPr>
            <p:ph idx="1"/>
          </p:nvPr>
        </p:nvSpPr>
        <p:spPr>
          <a:xfrm>
            <a:off x="198066" y="2061531"/>
            <a:ext cx="3375644" cy="3273867"/>
          </a:xfrm>
        </p:spPr>
        <p:txBody>
          <a:bodyPr>
            <a:noAutofit/>
          </a:bodyPr>
          <a:lstStyle/>
          <a:p>
            <a:pPr marL="0" indent="0">
              <a:buNone/>
            </a:pPr>
            <a:r>
              <a:rPr lang="en-GB" sz="1600" b="1" dirty="0">
                <a:latin typeface="Century Gothic" panose="020B0502020202020204" pitchFamily="34" charset="0"/>
              </a:rPr>
              <a:t>Geiger are passionate about sustainability and proud of our achievements to </a:t>
            </a:r>
            <a:r>
              <a:rPr lang="en-GB" sz="1600" b="1" dirty="0" err="1">
                <a:latin typeface="Century Gothic" panose="020B0502020202020204" pitchFamily="34" charset="0"/>
              </a:rPr>
              <a:t>dae</a:t>
            </a:r>
            <a:r>
              <a:rPr lang="en-GB" sz="1600" b="1" dirty="0">
                <a:latin typeface="Century Gothic" panose="020B0502020202020204" pitchFamily="34" charset="0"/>
              </a:rPr>
              <a:t> but there is more work to do on this critical issue for our planet.</a:t>
            </a:r>
          </a:p>
          <a:p>
            <a:pPr marL="0" indent="0">
              <a:buNone/>
            </a:pPr>
            <a:endParaRPr lang="en-GB" sz="1200" dirty="0">
              <a:latin typeface="Century Gothic" panose="020B0502020202020204" pitchFamily="34" charset="0"/>
            </a:endParaRPr>
          </a:p>
          <a:p>
            <a:pPr marL="0" indent="0">
              <a:buNone/>
            </a:pPr>
            <a:r>
              <a:rPr lang="en-GB" sz="1200" dirty="0">
                <a:latin typeface="Century Gothic" panose="020B0502020202020204" pitchFamily="34" charset="0"/>
              </a:rPr>
              <a:t>The purpose of this Pledge is to clearly document: our sustainability strategy; objectives; requirements for products &amp; packaging; and expectations for vendor and customer partnerships.</a:t>
            </a:r>
          </a:p>
          <a:p>
            <a:pPr marL="0" indent="0">
              <a:buNone/>
            </a:pPr>
            <a:endParaRPr lang="en-GB" sz="1200" dirty="0">
              <a:latin typeface="Century Gothic" panose="020B0502020202020204" pitchFamily="34" charset="0"/>
            </a:endParaRPr>
          </a:p>
          <a:p>
            <a:pPr marL="0" indent="0">
              <a:buNone/>
            </a:pPr>
            <a:r>
              <a:rPr lang="en-GB" sz="1200" dirty="0">
                <a:latin typeface="Century Gothic" panose="020B0502020202020204" pitchFamily="34" charset="0"/>
              </a:rPr>
              <a:t>We hope that clarifying our position will help to: motivate and inspire our team; create more meaningful partnerships with vendors and customers; help ensure the achievement of shared goals and objectives.</a:t>
            </a:r>
          </a:p>
          <a:p>
            <a:pPr marL="0" indent="0">
              <a:buNone/>
            </a:pPr>
            <a:endParaRPr lang="en-GB" sz="1200"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AD330024-3C85-4526-9138-4B0A4AE0A43D}"/>
              </a:ext>
            </a:extLst>
          </p:cNvPr>
          <p:cNvSpPr txBox="1">
            <a:spLocks/>
          </p:cNvSpPr>
          <p:nvPr/>
        </p:nvSpPr>
        <p:spPr>
          <a:xfrm>
            <a:off x="3651049" y="2061531"/>
            <a:ext cx="3756429" cy="3273867"/>
          </a:xfrm>
          <a:prstGeom prst="rect">
            <a:avLst/>
          </a:prstGeom>
        </p:spPr>
        <p:txBody>
          <a:bodyPr vert="horz" lIns="91440" tIns="45720" rIns="91440" bIns="45720" rtlCol="0">
            <a:noAutofit/>
          </a:bodyPr>
          <a:lstStyle>
            <a:lvl1pPr marL="228599" indent="-228599" algn="l" defTabSz="91439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9" indent="-228599" algn="l" defTabSz="91439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7" indent="-228599" algn="l" defTabSz="91439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7"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6"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5"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4"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3"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2"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a:solidFill>
                  <a:schemeClr val="accent6">
                    <a:lumMod val="50000"/>
                  </a:schemeClr>
                </a:solidFill>
                <a:latin typeface="Century Gothic" panose="020B0502020202020204" pitchFamily="34" charset="0"/>
              </a:rPr>
              <a:t>So why now? </a:t>
            </a:r>
            <a:r>
              <a:rPr lang="en-GB" sz="1200" dirty="0">
                <a:latin typeface="Century Gothic" panose="020B0502020202020204" pitchFamily="34" charset="0"/>
              </a:rPr>
              <a:t>Our climate is changing and the natural resources which power and enable our supply chains are in decline. At the same time, landfills are over-flowing with waste and our oceans are littered with plastics.</a:t>
            </a:r>
          </a:p>
          <a:p>
            <a:pPr marL="0" indent="0">
              <a:buFont typeface="Arial" panose="020B0604020202020204" pitchFamily="34" charset="0"/>
              <a:buNone/>
            </a:pPr>
            <a:endParaRPr lang="en-GB" sz="1200" dirty="0">
              <a:latin typeface="Century Gothic" panose="020B0502020202020204" pitchFamily="34" charset="0"/>
            </a:endParaRPr>
          </a:p>
          <a:p>
            <a:pPr marL="0" indent="0">
              <a:buFont typeface="Arial" panose="020B0604020202020204" pitchFamily="34" charset="0"/>
              <a:buNone/>
            </a:pPr>
            <a:r>
              <a:rPr lang="en-GB" sz="1200" dirty="0">
                <a:latin typeface="Century Gothic" panose="020B0502020202020204" pitchFamily="34" charset="0"/>
              </a:rPr>
              <a:t>We are an ambitious and growing company but we want to grow in a responsible way that meets the needs of today without depriving   the ability of future generations to do the same.  </a:t>
            </a:r>
            <a:r>
              <a:rPr lang="en-GB" sz="1200" b="1" dirty="0">
                <a:solidFill>
                  <a:schemeClr val="accent6">
                    <a:lumMod val="50000"/>
                  </a:schemeClr>
                </a:solidFill>
                <a:latin typeface="Century Gothic" panose="020B0502020202020204" pitchFamily="34" charset="0"/>
              </a:rPr>
              <a:t>The next 8 years are crucial for the future of    our planet </a:t>
            </a:r>
            <a:r>
              <a:rPr lang="en-GB" sz="1200" dirty="0">
                <a:latin typeface="Century Gothic" panose="020B0502020202020204" pitchFamily="34" charset="0"/>
              </a:rPr>
              <a:t>if we are to achieve the Sustainable Development Goals outlined by the United Nations and as a leader in our industry and signatory to the UN Global Compact, we    need to play our part.  </a:t>
            </a:r>
          </a:p>
        </p:txBody>
      </p:sp>
    </p:spTree>
    <p:extLst>
      <p:ext uri="{BB962C8B-B14F-4D97-AF65-F5344CB8AC3E}">
        <p14:creationId xmlns:p14="http://schemas.microsoft.com/office/powerpoint/2010/main" val="248873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F49C33EE-D468-442C-AACE-319D5CACED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13" name="Title 1">
            <a:extLst>
              <a:ext uri="{FF2B5EF4-FFF2-40B4-BE49-F238E27FC236}">
                <a16:creationId xmlns:a16="http://schemas.microsoft.com/office/drawing/2014/main" id="{5440CCDE-D143-475D-AA56-36B45718569B}"/>
              </a:ext>
            </a:extLst>
          </p:cNvPr>
          <p:cNvSpPr txBox="1">
            <a:spLocks/>
          </p:cNvSpPr>
          <p:nvPr/>
        </p:nvSpPr>
        <p:spPr>
          <a:xfrm>
            <a:off x="189677" y="81010"/>
            <a:ext cx="8645669" cy="1335289"/>
          </a:xfrm>
          <a:prstGeom prst="rect">
            <a:avLst/>
          </a:prstGeom>
        </p:spPr>
        <p:txBody>
          <a:bodyPr vert="horz" lIns="91440" tIns="45720" rIns="91440" bIns="45720" rtlCol="0" anchor="ctr">
            <a:noAutofit/>
          </a:bodyPr>
          <a:lstStyle>
            <a:lvl1pPr algn="l" defTabSz="914398"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spc="-250" dirty="0">
                <a:solidFill>
                  <a:srgbClr val="262626"/>
                </a:solidFill>
                <a:latin typeface="Century Gothic" panose="020B0502020202020204" pitchFamily="34" charset="0"/>
              </a:rPr>
              <a:t>Sustainability Strategy: </a:t>
            </a:r>
          </a:p>
          <a:p>
            <a:r>
              <a:rPr lang="en-GB" sz="3600" b="1" spc="-250" dirty="0">
                <a:solidFill>
                  <a:schemeClr val="accent6">
                    <a:lumMod val="50000"/>
                  </a:schemeClr>
                </a:solidFill>
                <a:latin typeface="Century Gothic" panose="020B0502020202020204" pitchFamily="34" charset="0"/>
              </a:rPr>
              <a:t>Vision</a:t>
            </a:r>
          </a:p>
        </p:txBody>
      </p:sp>
      <p:sp>
        <p:nvSpPr>
          <p:cNvPr id="17" name="Content Placeholder 2">
            <a:extLst>
              <a:ext uri="{FF2B5EF4-FFF2-40B4-BE49-F238E27FC236}">
                <a16:creationId xmlns:a16="http://schemas.microsoft.com/office/drawing/2014/main" id="{45E9E185-34E7-46DC-AEFE-07F9AD105B1F}"/>
              </a:ext>
            </a:extLst>
          </p:cNvPr>
          <p:cNvSpPr>
            <a:spLocks noGrp="1"/>
          </p:cNvSpPr>
          <p:nvPr>
            <p:ph idx="1"/>
          </p:nvPr>
        </p:nvSpPr>
        <p:spPr>
          <a:xfrm>
            <a:off x="206456" y="2069207"/>
            <a:ext cx="6345346" cy="4822984"/>
          </a:xfrm>
        </p:spPr>
        <p:txBody>
          <a:bodyPr>
            <a:noAutofit/>
          </a:bodyPr>
          <a:lstStyle/>
          <a:p>
            <a:pPr marL="0" indent="0">
              <a:buNone/>
            </a:pPr>
            <a:r>
              <a:rPr lang="en-GB" sz="1600" b="1" dirty="0">
                <a:solidFill>
                  <a:srgbClr val="262626"/>
                </a:solidFill>
                <a:latin typeface="Century Gothic" panose="020B0502020202020204" pitchFamily="34" charset="0"/>
              </a:rPr>
              <a:t>Our vision on sustainability is clear:</a:t>
            </a:r>
          </a:p>
          <a:p>
            <a:pPr marL="0" indent="0">
              <a:buNone/>
            </a:pPr>
            <a:endParaRPr lang="en-GB" sz="1200" dirty="0">
              <a:solidFill>
                <a:srgbClr val="262626"/>
              </a:solidFill>
              <a:latin typeface="Century Gothic" panose="020B0502020202020204" pitchFamily="34" charset="0"/>
            </a:endParaRPr>
          </a:p>
          <a:p>
            <a:pPr marL="0" indent="0">
              <a:buNone/>
            </a:pPr>
            <a:r>
              <a:rPr lang="en-GB" sz="1600" b="1" i="1" dirty="0">
                <a:solidFill>
                  <a:schemeClr val="accent6">
                    <a:lumMod val="50000"/>
                  </a:schemeClr>
                </a:solidFill>
                <a:latin typeface="Century Gothic" panose="020B0502020202020204" pitchFamily="34" charset="0"/>
                <a:ea typeface="Calibri" panose="020F0502020204030204" pitchFamily="34" charset="0"/>
                <a:cs typeface="Times New Roman" panose="02020603050405020304" pitchFamily="18" charset="0"/>
              </a:rPr>
              <a:t>To ensure our products and services have the smallest possible environmental footprint and make a positive contribution to the sustainable development of our organisation, people and planet.</a:t>
            </a:r>
          </a:p>
          <a:p>
            <a:pPr marL="0" indent="0">
              <a:buNone/>
            </a:pPr>
            <a:endParaRPr lang="en-GB" sz="1200" dirty="0">
              <a:solidFill>
                <a:srgbClr val="262626"/>
              </a:solidFill>
              <a:latin typeface="Century Gothic" panose="020B0502020202020204" pitchFamily="34" charset="0"/>
            </a:endParaRPr>
          </a:p>
          <a:p>
            <a:pPr marL="0" indent="0">
              <a:buNone/>
            </a:pPr>
            <a:r>
              <a:rPr lang="en-GB" sz="1400" b="1" dirty="0">
                <a:solidFill>
                  <a:srgbClr val="262626"/>
                </a:solidFill>
                <a:latin typeface="Century Gothic" panose="020B0502020202020204" pitchFamily="34" charset="0"/>
              </a:rPr>
              <a:t>To realise our vision, Geiger pledges to:</a:t>
            </a:r>
          </a:p>
          <a:p>
            <a:pPr marL="0" indent="0">
              <a:buNone/>
            </a:pPr>
            <a:endParaRPr lang="en-GB" sz="1200" dirty="0">
              <a:solidFill>
                <a:srgbClr val="262626"/>
              </a:solidFill>
              <a:latin typeface="Century Gothic" panose="020B0502020202020204" pitchFamily="34" charset="0"/>
            </a:endParaRPr>
          </a:p>
          <a:p>
            <a:pPr>
              <a:buClr>
                <a:schemeClr val="accent6">
                  <a:lumMod val="50000"/>
                </a:schemeClr>
              </a:buClr>
              <a:buSzPct val="150000"/>
            </a:pPr>
            <a:r>
              <a:rPr lang="en-GB" sz="1200" dirty="0">
                <a:solidFill>
                  <a:srgbClr val="262626"/>
                </a:solidFill>
                <a:latin typeface="Century Gothic" panose="020B0502020202020204" pitchFamily="34" charset="0"/>
              </a:rPr>
              <a:t>Carefully select and promote more sustainable products and services;</a:t>
            </a:r>
          </a:p>
          <a:p>
            <a:pPr>
              <a:buClr>
                <a:schemeClr val="accent6">
                  <a:lumMod val="50000"/>
                </a:schemeClr>
              </a:buClr>
              <a:buSzPct val="150000"/>
            </a:pPr>
            <a:r>
              <a:rPr lang="en-GB" sz="1200" dirty="0">
                <a:solidFill>
                  <a:srgbClr val="262626"/>
                </a:solidFill>
                <a:latin typeface="Century Gothic" panose="020B0502020202020204" pitchFamily="34" charset="0"/>
              </a:rPr>
              <a:t>Engage our internal teams, vendors and customers on sustainability;</a:t>
            </a:r>
          </a:p>
          <a:p>
            <a:pPr>
              <a:buClr>
                <a:schemeClr val="accent6">
                  <a:lumMod val="50000"/>
                </a:schemeClr>
              </a:buClr>
              <a:buSzPct val="150000"/>
            </a:pPr>
            <a:r>
              <a:rPr lang="en-GB" sz="1200" dirty="0">
                <a:solidFill>
                  <a:srgbClr val="262626"/>
                </a:solidFill>
                <a:latin typeface="Century Gothic" panose="020B0502020202020204" pitchFamily="34" charset="0"/>
              </a:rPr>
              <a:t>Carefully consider the impact of our products and operations on the environment and communities;</a:t>
            </a:r>
          </a:p>
          <a:p>
            <a:pPr>
              <a:buClr>
                <a:schemeClr val="accent6">
                  <a:lumMod val="50000"/>
                </a:schemeClr>
              </a:buClr>
              <a:buSzPct val="150000"/>
            </a:pPr>
            <a:r>
              <a:rPr lang="en-GB" sz="1200" dirty="0">
                <a:solidFill>
                  <a:srgbClr val="262626"/>
                </a:solidFill>
                <a:latin typeface="Century Gothic" panose="020B0502020202020204" pitchFamily="34" charset="0"/>
              </a:rPr>
              <a:t>Adopt more responsible purchasing practices and operational processes. </a:t>
            </a:r>
          </a:p>
          <a:p>
            <a:pPr marL="0" indent="0">
              <a:buNone/>
            </a:pPr>
            <a:endParaRPr lang="en-GB" sz="1200" dirty="0">
              <a:solidFill>
                <a:srgbClr val="262626"/>
              </a:solidFill>
              <a:latin typeface="Century Gothic" panose="020B0502020202020204" pitchFamily="34" charset="0"/>
            </a:endParaRPr>
          </a:p>
          <a:p>
            <a:pPr marL="0" indent="0">
              <a:buNone/>
            </a:pPr>
            <a:endParaRPr lang="en-GB" sz="1200" dirty="0">
              <a:solidFill>
                <a:srgbClr val="262626"/>
              </a:solidFill>
              <a:latin typeface="Century Gothic" panose="020B0502020202020204" pitchFamily="34" charset="0"/>
            </a:endParaRPr>
          </a:p>
        </p:txBody>
      </p:sp>
    </p:spTree>
    <p:extLst>
      <p:ext uri="{BB962C8B-B14F-4D97-AF65-F5344CB8AC3E}">
        <p14:creationId xmlns:p14="http://schemas.microsoft.com/office/powerpoint/2010/main" val="403193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4A43609-E124-4AA8-913C-6EF796A484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13" name="Title 1">
            <a:extLst>
              <a:ext uri="{FF2B5EF4-FFF2-40B4-BE49-F238E27FC236}">
                <a16:creationId xmlns:a16="http://schemas.microsoft.com/office/drawing/2014/main" id="{5440CCDE-D143-475D-AA56-36B45718569B}"/>
              </a:ext>
            </a:extLst>
          </p:cNvPr>
          <p:cNvSpPr txBox="1">
            <a:spLocks/>
          </p:cNvSpPr>
          <p:nvPr/>
        </p:nvSpPr>
        <p:spPr>
          <a:xfrm>
            <a:off x="198066" y="411535"/>
            <a:ext cx="8645669" cy="668175"/>
          </a:xfrm>
          <a:prstGeom prst="rect">
            <a:avLst/>
          </a:prstGeom>
        </p:spPr>
        <p:txBody>
          <a:bodyPr vert="horz" lIns="91440" tIns="45720" rIns="91440" bIns="45720" rtlCol="0" anchor="ctr">
            <a:noAutofit/>
          </a:bodyPr>
          <a:lstStyle>
            <a:lvl1pPr algn="l" defTabSz="914398"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spc="-250" dirty="0">
                <a:solidFill>
                  <a:srgbClr val="262626"/>
                </a:solidFill>
                <a:latin typeface="Century Gothic" panose="020B0502020202020204" pitchFamily="34" charset="0"/>
              </a:rPr>
              <a:t>Sustainability Strategy:</a:t>
            </a:r>
          </a:p>
          <a:p>
            <a:r>
              <a:rPr lang="en-GB" sz="3600" b="1" spc="-250" dirty="0">
                <a:solidFill>
                  <a:schemeClr val="accent6">
                    <a:lumMod val="50000"/>
                  </a:schemeClr>
                </a:solidFill>
                <a:latin typeface="Century Gothic" panose="020B0502020202020204" pitchFamily="34" charset="0"/>
              </a:rPr>
              <a:t>Sphere of Influence</a:t>
            </a:r>
          </a:p>
        </p:txBody>
      </p:sp>
      <p:sp>
        <p:nvSpPr>
          <p:cNvPr id="16" name="Content Placeholder 2">
            <a:extLst>
              <a:ext uri="{FF2B5EF4-FFF2-40B4-BE49-F238E27FC236}">
                <a16:creationId xmlns:a16="http://schemas.microsoft.com/office/drawing/2014/main" id="{860180CF-27F7-4222-B2AC-9942C8393DDB}"/>
              </a:ext>
            </a:extLst>
          </p:cNvPr>
          <p:cNvSpPr>
            <a:spLocks noGrp="1"/>
          </p:cNvSpPr>
          <p:nvPr>
            <p:ph idx="1"/>
          </p:nvPr>
        </p:nvSpPr>
        <p:spPr>
          <a:xfrm>
            <a:off x="214612" y="2095127"/>
            <a:ext cx="5271556" cy="4351338"/>
          </a:xfrm>
        </p:spPr>
        <p:txBody>
          <a:bodyPr>
            <a:noAutofit/>
          </a:bodyPr>
          <a:lstStyle/>
          <a:p>
            <a:pPr marL="0" indent="0">
              <a:buNone/>
            </a:pPr>
            <a:r>
              <a:rPr lang="en-GB" sz="1600" b="1" dirty="0">
                <a:solidFill>
                  <a:srgbClr val="262626"/>
                </a:solidFill>
                <a:latin typeface="Century Gothic" panose="020B0502020202020204" pitchFamily="34" charset="0"/>
              </a:rPr>
              <a:t>Sustainability is a complex problem, with different geographical, cultural, technical and social challenges.</a:t>
            </a:r>
            <a:endParaRPr kumimoji="0" lang="en-GB" sz="1600" b="1" i="1" u="none" strike="noStrike" kern="1200" cap="none" spc="0" normalizeH="0" baseline="0" noProof="0" dirty="0">
              <a:ln>
                <a:noFill/>
              </a:ln>
              <a:solidFill>
                <a:srgbClr val="262626"/>
              </a:solidFill>
              <a:effectLst/>
              <a:uLnTx/>
              <a:uFillTx/>
              <a:latin typeface="Museo Sans 100"/>
              <a:ea typeface="+mn-ea"/>
              <a:cs typeface="+mn-cs"/>
            </a:endParaRPr>
          </a:p>
          <a:p>
            <a:pPr marL="0" indent="0">
              <a:buNone/>
            </a:pPr>
            <a:endParaRPr lang="en-GB" sz="1200" dirty="0">
              <a:solidFill>
                <a:srgbClr val="262626"/>
              </a:solidFill>
              <a:latin typeface="Century Gothic" panose="020B0502020202020204" pitchFamily="34" charset="0"/>
            </a:endParaRPr>
          </a:p>
          <a:p>
            <a:pPr marL="0" indent="0">
              <a:buNone/>
            </a:pPr>
            <a:r>
              <a:rPr lang="en-GB" sz="1200" dirty="0">
                <a:solidFill>
                  <a:srgbClr val="262626"/>
                </a:solidFill>
                <a:latin typeface="Century Gothic" panose="020B0502020202020204" pitchFamily="34" charset="0"/>
              </a:rPr>
              <a:t>There is not one easy solution to fix everything so we need to consider our own </a:t>
            </a:r>
            <a:r>
              <a:rPr lang="en-GB" sz="1200" b="1" dirty="0">
                <a:solidFill>
                  <a:schemeClr val="accent6">
                    <a:lumMod val="50000"/>
                  </a:schemeClr>
                </a:solidFill>
                <a:latin typeface="Century Gothic" panose="020B0502020202020204" pitchFamily="34" charset="0"/>
              </a:rPr>
              <a:t>sphere of influence </a:t>
            </a:r>
            <a:r>
              <a:rPr lang="en-GB" sz="1200" dirty="0">
                <a:solidFill>
                  <a:srgbClr val="262626"/>
                </a:solidFill>
                <a:latin typeface="Century Gothic" panose="020B0502020202020204" pitchFamily="34" charset="0"/>
              </a:rPr>
              <a:t>– what are the areas          where we can make a genuine difference and help reduce environmental impact.</a:t>
            </a:r>
          </a:p>
          <a:p>
            <a:pPr marL="0" indent="0">
              <a:buNone/>
            </a:pPr>
            <a:endParaRPr lang="en-GB" sz="1200" dirty="0">
              <a:solidFill>
                <a:srgbClr val="262626"/>
              </a:solidFill>
              <a:latin typeface="Century Gothic" panose="020B0502020202020204" pitchFamily="34" charset="0"/>
            </a:endParaRPr>
          </a:p>
          <a:p>
            <a:pPr marL="0" indent="0">
              <a:buNone/>
            </a:pPr>
            <a:r>
              <a:rPr lang="en-GB" sz="1200" dirty="0">
                <a:solidFill>
                  <a:srgbClr val="262626"/>
                </a:solidFill>
                <a:latin typeface="Century Gothic" panose="020B0502020202020204" pitchFamily="34" charset="0"/>
              </a:rPr>
              <a:t>As a leading supplier of promotional merchandise, we </a:t>
            </a:r>
            <a:r>
              <a:rPr kumimoji="0" lang="en-GB" sz="1200" b="0" i="0" u="none" strike="noStrike" kern="1200" cap="none" spc="0" normalizeH="0" baseline="0" noProof="0" dirty="0">
                <a:ln>
                  <a:noFill/>
                </a:ln>
                <a:solidFill>
                  <a:srgbClr val="262626"/>
                </a:solidFill>
                <a:effectLst/>
                <a:uLnTx/>
                <a:uFillTx/>
                <a:latin typeface="Century Gothic" panose="020B0502020202020204" pitchFamily="34" charset="0"/>
              </a:rPr>
              <a:t>need to    look into our supply chain; our operations; the products and packaging we place on the market; the manufacturing methods used to produce them and what happens to them at end of life.</a:t>
            </a:r>
          </a:p>
          <a:p>
            <a:pPr marL="0" indent="0">
              <a:buNone/>
            </a:pPr>
            <a:endParaRPr lang="en-GB" sz="1200" dirty="0">
              <a:solidFill>
                <a:srgbClr val="262626"/>
              </a:solidFill>
              <a:latin typeface="Century Gothic" panose="020B0502020202020204" pitchFamily="34" charset="0"/>
            </a:endParaRPr>
          </a:p>
          <a:p>
            <a:pPr marL="0" indent="0">
              <a:buNone/>
            </a:pPr>
            <a:r>
              <a:rPr kumimoji="0" lang="en-GB" sz="1200" b="0" i="0" u="none" strike="noStrike" kern="1200" cap="none" spc="0" normalizeH="0" baseline="0" noProof="0" dirty="0">
                <a:ln>
                  <a:noFill/>
                </a:ln>
                <a:solidFill>
                  <a:srgbClr val="262626"/>
                </a:solidFill>
                <a:effectLst/>
                <a:uLnTx/>
                <a:uFillTx/>
                <a:latin typeface="Century Gothic" panose="020B0502020202020204" pitchFamily="34" charset="0"/>
              </a:rPr>
              <a:t>To be truly impactful, we need to consider:</a:t>
            </a:r>
          </a:p>
          <a:p>
            <a:pPr>
              <a:buClr>
                <a:schemeClr val="accent6">
                  <a:lumMod val="50000"/>
                </a:schemeClr>
              </a:buClr>
              <a:buSzPct val="150000"/>
            </a:pPr>
            <a:r>
              <a:rPr lang="en-GB" sz="1200" dirty="0">
                <a:solidFill>
                  <a:srgbClr val="262626"/>
                </a:solidFill>
                <a:latin typeface="Century Gothic" panose="020B0502020202020204" pitchFamily="34" charset="0"/>
              </a:rPr>
              <a:t>O</a:t>
            </a:r>
            <a:r>
              <a:rPr kumimoji="0" lang="en-GB" sz="1200" b="0" i="0" u="none" strike="noStrike" kern="1200" cap="none" spc="0" normalizeH="0" baseline="0" noProof="0" dirty="0" err="1">
                <a:ln>
                  <a:noFill/>
                </a:ln>
                <a:solidFill>
                  <a:srgbClr val="262626"/>
                </a:solidFill>
                <a:effectLst/>
                <a:uLnTx/>
                <a:uFillTx/>
                <a:latin typeface="Century Gothic" panose="020B0502020202020204" pitchFamily="34" charset="0"/>
              </a:rPr>
              <a:t>ur</a:t>
            </a:r>
            <a:r>
              <a:rPr kumimoji="0" lang="en-GB" sz="1200" b="0" i="0" u="none" strike="noStrike" kern="1200" cap="none" spc="0" normalizeH="0" baseline="0" noProof="0" dirty="0">
                <a:ln>
                  <a:noFill/>
                </a:ln>
                <a:solidFill>
                  <a:srgbClr val="262626"/>
                </a:solidFill>
                <a:effectLst/>
                <a:uLnTx/>
                <a:uFillTx/>
                <a:latin typeface="Century Gothic" panose="020B0502020202020204" pitchFamily="34" charset="0"/>
              </a:rPr>
              <a:t> use of resources for products and packaging</a:t>
            </a:r>
          </a:p>
          <a:p>
            <a:pPr>
              <a:buClr>
                <a:schemeClr val="accent6">
                  <a:lumMod val="50000"/>
                </a:schemeClr>
              </a:buClr>
              <a:buSzPct val="150000"/>
            </a:pPr>
            <a:r>
              <a:rPr lang="en-GB" sz="1200" dirty="0">
                <a:solidFill>
                  <a:srgbClr val="262626"/>
                </a:solidFill>
                <a:latin typeface="Century Gothic" panose="020B0502020202020204" pitchFamily="34" charset="0"/>
              </a:rPr>
              <a:t>Chemical &amp; waste management policy</a:t>
            </a:r>
          </a:p>
          <a:p>
            <a:pPr>
              <a:buClr>
                <a:schemeClr val="accent6">
                  <a:lumMod val="50000"/>
                </a:schemeClr>
              </a:buClr>
              <a:buSzPct val="150000"/>
            </a:pPr>
            <a:r>
              <a:rPr lang="en-GB" sz="1200" dirty="0">
                <a:solidFill>
                  <a:srgbClr val="262626"/>
                </a:solidFill>
                <a:latin typeface="Century Gothic" panose="020B0502020202020204" pitchFamily="34" charset="0"/>
              </a:rPr>
              <a:t>Air pollution &amp; carbon footprint</a:t>
            </a:r>
          </a:p>
          <a:p>
            <a:pPr>
              <a:buClr>
                <a:schemeClr val="accent6">
                  <a:lumMod val="50000"/>
                </a:schemeClr>
              </a:buClr>
              <a:buSzPct val="150000"/>
            </a:pPr>
            <a:r>
              <a:rPr lang="en-GB" sz="1200" dirty="0">
                <a:solidFill>
                  <a:srgbClr val="262626"/>
                </a:solidFill>
                <a:latin typeface="Century Gothic" panose="020B0502020202020204" pitchFamily="34" charset="0"/>
              </a:rPr>
              <a:t>S</a:t>
            </a:r>
            <a:r>
              <a:rPr kumimoji="0" lang="en-GB" sz="1200" b="0" i="0" u="none" strike="noStrike" kern="1200" cap="none" spc="0" normalizeH="0" baseline="0" noProof="0" dirty="0" err="1">
                <a:ln>
                  <a:noFill/>
                </a:ln>
                <a:solidFill>
                  <a:srgbClr val="262626"/>
                </a:solidFill>
                <a:effectLst/>
                <a:uLnTx/>
                <a:uFillTx/>
                <a:latin typeface="Century Gothic" panose="020B0502020202020204" pitchFamily="34" charset="0"/>
              </a:rPr>
              <a:t>afer</a:t>
            </a:r>
            <a:r>
              <a:rPr kumimoji="0" lang="en-GB" sz="1200" b="0" i="0" u="none" strike="noStrike" kern="1200" cap="none" spc="0" normalizeH="0" baseline="0" noProof="0" dirty="0">
                <a:ln>
                  <a:noFill/>
                </a:ln>
                <a:solidFill>
                  <a:srgbClr val="262626"/>
                </a:solidFill>
                <a:effectLst/>
                <a:uLnTx/>
                <a:uFillTx/>
                <a:latin typeface="Century Gothic" panose="020B0502020202020204" pitchFamily="34" charset="0"/>
              </a:rPr>
              <a:t> </a:t>
            </a:r>
            <a:r>
              <a:rPr lang="en-GB" sz="1200" dirty="0">
                <a:solidFill>
                  <a:srgbClr val="262626"/>
                </a:solidFill>
                <a:latin typeface="Century Gothic" panose="020B0502020202020204" pitchFamily="34" charset="0"/>
              </a:rPr>
              <a:t>w</a:t>
            </a:r>
            <a:r>
              <a:rPr kumimoji="0" lang="en-GB" sz="1200" b="0" i="0" u="none" strike="noStrike" kern="1200" cap="none" spc="0" normalizeH="0" baseline="0" noProof="0" dirty="0" err="1">
                <a:ln>
                  <a:noFill/>
                </a:ln>
                <a:solidFill>
                  <a:srgbClr val="262626"/>
                </a:solidFill>
                <a:effectLst/>
                <a:uLnTx/>
                <a:uFillTx/>
                <a:latin typeface="Century Gothic" panose="020B0502020202020204" pitchFamily="34" charset="0"/>
              </a:rPr>
              <a:t>orking</a:t>
            </a:r>
            <a:r>
              <a:rPr kumimoji="0" lang="en-GB" sz="1200" b="0" i="0" u="none" strike="noStrike" kern="1200" cap="none" spc="0" normalizeH="0" baseline="0" noProof="0" dirty="0">
                <a:ln>
                  <a:noFill/>
                </a:ln>
                <a:solidFill>
                  <a:srgbClr val="262626"/>
                </a:solidFill>
                <a:effectLst/>
                <a:uLnTx/>
                <a:uFillTx/>
                <a:latin typeface="Century Gothic" panose="020B0502020202020204" pitchFamily="34" charset="0"/>
              </a:rPr>
              <a:t> </a:t>
            </a:r>
            <a:r>
              <a:rPr lang="en-GB" sz="1200" dirty="0">
                <a:solidFill>
                  <a:srgbClr val="262626"/>
                </a:solidFill>
                <a:latin typeface="Century Gothic" panose="020B0502020202020204" pitchFamily="34" charset="0"/>
              </a:rPr>
              <a:t>e</a:t>
            </a:r>
            <a:r>
              <a:rPr kumimoji="0" lang="en-GB" sz="1200" b="0" i="0" u="none" strike="noStrike" kern="1200" cap="none" spc="0" normalizeH="0" baseline="0" noProof="0" dirty="0" err="1">
                <a:ln>
                  <a:noFill/>
                </a:ln>
                <a:solidFill>
                  <a:srgbClr val="262626"/>
                </a:solidFill>
                <a:effectLst/>
                <a:uLnTx/>
                <a:uFillTx/>
                <a:latin typeface="Century Gothic" panose="020B0502020202020204" pitchFamily="34" charset="0"/>
              </a:rPr>
              <a:t>nvironments</a:t>
            </a:r>
            <a:r>
              <a:rPr kumimoji="0" lang="en-GB" sz="1200" b="0" i="0" u="none" strike="noStrike" kern="1200" cap="none" spc="0" normalizeH="0" baseline="0" noProof="0" dirty="0">
                <a:ln>
                  <a:noFill/>
                </a:ln>
                <a:solidFill>
                  <a:srgbClr val="262626"/>
                </a:solidFill>
                <a:effectLst/>
                <a:uLnTx/>
                <a:uFillTx/>
                <a:latin typeface="Century Gothic" panose="020B0502020202020204" pitchFamily="34" charset="0"/>
              </a:rPr>
              <a:t> in the lower tiers of the supply chain </a:t>
            </a:r>
            <a:r>
              <a:rPr lang="en-GB" sz="1200" dirty="0">
                <a:solidFill>
                  <a:srgbClr val="262626"/>
                </a:solidFill>
                <a:latin typeface="Century Gothic" panose="020B0502020202020204" pitchFamily="34" charset="0"/>
              </a:rPr>
              <a:t> </a:t>
            </a:r>
          </a:p>
          <a:p>
            <a:pPr marL="0" indent="0">
              <a:buNone/>
            </a:pPr>
            <a:endParaRPr lang="en-GB" sz="1200" dirty="0">
              <a:solidFill>
                <a:srgbClr val="262626"/>
              </a:solidFill>
              <a:latin typeface="Century Gothic" panose="020B0502020202020204" pitchFamily="34" charset="0"/>
            </a:endParaRPr>
          </a:p>
          <a:p>
            <a:pPr marL="0" indent="0">
              <a:buNone/>
            </a:pPr>
            <a:endParaRPr lang="en-GB" sz="1200" dirty="0">
              <a:solidFill>
                <a:srgbClr val="262626"/>
              </a:solidFill>
              <a:latin typeface="Century Gothic" panose="020B0502020202020204" pitchFamily="34" charset="0"/>
            </a:endParaRPr>
          </a:p>
        </p:txBody>
      </p:sp>
      <p:sp>
        <p:nvSpPr>
          <p:cNvPr id="17" name="Rectangle 16">
            <a:extLst>
              <a:ext uri="{FF2B5EF4-FFF2-40B4-BE49-F238E27FC236}">
                <a16:creationId xmlns:a16="http://schemas.microsoft.com/office/drawing/2014/main" id="{75C34D3F-2E5E-468F-BF84-5478FA9EE854}"/>
              </a:ext>
            </a:extLst>
          </p:cNvPr>
          <p:cNvSpPr/>
          <p:nvPr/>
        </p:nvSpPr>
        <p:spPr>
          <a:xfrm>
            <a:off x="7882935" y="1233353"/>
            <a:ext cx="1888044" cy="86177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262626"/>
                </a:solidFill>
                <a:effectLst/>
                <a:uLnTx/>
                <a:uFillTx/>
                <a:latin typeface="Century Gothic" panose="020B0502020202020204" pitchFamily="34" charset="0"/>
              </a:rPr>
              <a:t>“it takes more than </a:t>
            </a:r>
            <a:r>
              <a:rPr kumimoji="0" lang="en-US" sz="1000" b="1" i="1" u="none" strike="noStrike" kern="1200" cap="none" spc="0" normalizeH="0" baseline="0" noProof="0" dirty="0">
                <a:ln>
                  <a:noFill/>
                </a:ln>
                <a:solidFill>
                  <a:srgbClr val="0070C0"/>
                </a:solidFill>
                <a:effectLst/>
                <a:uLnTx/>
                <a:uFillTx/>
                <a:latin typeface="Century Gothic" panose="020B0502020202020204" pitchFamily="34" charset="0"/>
              </a:rPr>
              <a:t>4 times as much energy </a:t>
            </a:r>
            <a:r>
              <a:rPr kumimoji="0" lang="en-US" sz="1000" b="0" i="1" u="none" strike="noStrike" kern="1200" cap="none" spc="0" normalizeH="0" baseline="0" noProof="0" dirty="0">
                <a:ln>
                  <a:noFill/>
                </a:ln>
                <a:solidFill>
                  <a:srgbClr val="262626"/>
                </a:solidFill>
                <a:effectLst/>
                <a:uLnTx/>
                <a:uFillTx/>
                <a:latin typeface="Century Gothic" panose="020B0502020202020204" pitchFamily="34" charset="0"/>
              </a:rPr>
              <a:t>to manufacture a paper bag as it does to manufacture a plastic bag."</a:t>
            </a:r>
            <a:endParaRPr kumimoji="0" lang="en-GB" sz="1000" b="0" i="1" u="none" strike="noStrike" kern="1200" cap="none" spc="0" normalizeH="0" baseline="0" noProof="0" dirty="0">
              <a:ln>
                <a:noFill/>
              </a:ln>
              <a:solidFill>
                <a:srgbClr val="262626"/>
              </a:solidFill>
              <a:effectLst/>
              <a:uLnTx/>
              <a:uFillTx/>
              <a:latin typeface="Century Gothic" panose="020B0502020202020204" pitchFamily="34" charset="0"/>
            </a:endParaRPr>
          </a:p>
        </p:txBody>
      </p:sp>
      <p:sp>
        <p:nvSpPr>
          <p:cNvPr id="18" name="Rectangle 17">
            <a:extLst>
              <a:ext uri="{FF2B5EF4-FFF2-40B4-BE49-F238E27FC236}">
                <a16:creationId xmlns:a16="http://schemas.microsoft.com/office/drawing/2014/main" id="{9661B09C-3CA7-4463-9286-57C0DF41F0B6}"/>
              </a:ext>
            </a:extLst>
          </p:cNvPr>
          <p:cNvSpPr/>
          <p:nvPr/>
        </p:nvSpPr>
        <p:spPr>
          <a:xfrm>
            <a:off x="5986954" y="2645415"/>
            <a:ext cx="1813347"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effectLst/>
                <a:uLnTx/>
                <a:uFillTx/>
                <a:latin typeface="Century Gothic" panose="020B0502020202020204" pitchFamily="34" charset="0"/>
              </a:rPr>
              <a:t>“Ditching single-use plastics by replacing them with </a:t>
            </a:r>
            <a:r>
              <a:rPr kumimoji="0" lang="en-US" sz="1000" b="1" i="1" u="none" strike="noStrike" kern="1200" cap="none" spc="0" normalizeH="0" baseline="0" noProof="0" dirty="0">
                <a:ln>
                  <a:noFill/>
                </a:ln>
                <a:solidFill>
                  <a:srgbClr val="0070C0"/>
                </a:solidFill>
                <a:effectLst/>
                <a:uLnTx/>
                <a:uFillTx/>
                <a:latin typeface="Century Gothic" panose="020B0502020202020204" pitchFamily="34" charset="0"/>
              </a:rPr>
              <a:t>biodegradable or compostable</a:t>
            </a:r>
            <a:r>
              <a:rPr kumimoji="0" lang="en-US" sz="1000" b="0" i="1" u="none" strike="noStrike" kern="1200" cap="none" spc="0" normalizeH="0" baseline="0" noProof="0" dirty="0">
                <a:ln>
                  <a:noFill/>
                </a:ln>
                <a:solidFill>
                  <a:srgbClr val="0070C0"/>
                </a:solidFill>
                <a:effectLst/>
                <a:uLnTx/>
                <a:uFillTx/>
                <a:latin typeface="Century Gothic" panose="020B0502020202020204" pitchFamily="34" charset="0"/>
              </a:rPr>
              <a:t> </a:t>
            </a:r>
            <a:r>
              <a:rPr kumimoji="0" lang="en-US" sz="1000" b="0" i="1" u="none" strike="noStrike" kern="1200" cap="none" spc="0" normalizeH="0" baseline="0" noProof="0" dirty="0">
                <a:ln>
                  <a:noFill/>
                </a:ln>
                <a:effectLst/>
                <a:uLnTx/>
                <a:uFillTx/>
                <a:latin typeface="Century Gothic" panose="020B0502020202020204" pitchFamily="34" charset="0"/>
              </a:rPr>
              <a:t>versions could cause more problems than it’s fixing if they are not disposed of correctly.”</a:t>
            </a:r>
            <a:endParaRPr kumimoji="0" lang="en-GB" sz="1000" b="0" i="1" u="none" strike="noStrike" kern="1200" cap="none" spc="0" normalizeH="0" baseline="0" noProof="0" dirty="0">
              <a:ln>
                <a:noFill/>
              </a:ln>
              <a:effectLst/>
              <a:uLnTx/>
              <a:uFillTx/>
              <a:latin typeface="Century Gothic" panose="020B0502020202020204" pitchFamily="34" charset="0"/>
            </a:endParaRPr>
          </a:p>
        </p:txBody>
      </p:sp>
      <p:sp>
        <p:nvSpPr>
          <p:cNvPr id="19" name="Rectangle 18">
            <a:extLst>
              <a:ext uri="{FF2B5EF4-FFF2-40B4-BE49-F238E27FC236}">
                <a16:creationId xmlns:a16="http://schemas.microsoft.com/office/drawing/2014/main" id="{3C23C95C-8552-4D63-8AA8-A0D8DF256EA5}"/>
              </a:ext>
            </a:extLst>
          </p:cNvPr>
          <p:cNvSpPr/>
          <p:nvPr/>
        </p:nvSpPr>
        <p:spPr>
          <a:xfrm>
            <a:off x="9981574" y="2613390"/>
            <a:ext cx="1813347"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1" u="none" strike="noStrike" kern="1200" cap="none" spc="0" normalizeH="0" baseline="0" noProof="0" dirty="0">
                <a:ln>
                  <a:noFill/>
                </a:ln>
                <a:solidFill>
                  <a:srgbClr val="262626"/>
                </a:solidFill>
                <a:effectLst/>
                <a:uLnTx/>
                <a:uFillTx/>
                <a:latin typeface="Century Gothic" panose="020B0502020202020204" pitchFamily="34" charset="0"/>
              </a:rPr>
              <a:t>“</a:t>
            </a:r>
            <a:r>
              <a:rPr kumimoji="0" lang="en-GB" sz="1000" b="1" i="1" u="none" strike="noStrike" kern="1200" cap="none" spc="0" normalizeH="0" baseline="0" noProof="0" dirty="0">
                <a:ln>
                  <a:noFill/>
                </a:ln>
                <a:solidFill>
                  <a:srgbClr val="0070C0"/>
                </a:solidFill>
                <a:effectLst/>
                <a:uLnTx/>
                <a:uFillTx/>
                <a:latin typeface="Century Gothic" panose="020B0502020202020204" pitchFamily="34" charset="0"/>
              </a:rPr>
              <a:t>Microfibres</a:t>
            </a:r>
            <a:r>
              <a:rPr kumimoji="0" lang="en-GB" sz="1000" i="1" u="none" strike="noStrike" kern="1200" cap="none" spc="0" normalizeH="0" baseline="0" noProof="0" dirty="0">
                <a:ln>
                  <a:noFill/>
                </a:ln>
                <a:solidFill>
                  <a:srgbClr val="262626"/>
                </a:solidFill>
                <a:effectLst/>
                <a:uLnTx/>
                <a:uFillTx/>
                <a:latin typeface="Century Gothic" panose="020B0502020202020204" pitchFamily="34" charset="0"/>
              </a:rPr>
              <a:t> derived from sustainable and natural fibres such as cotton and linen have now been found in greater abundance than synthetic textile microfibres in the deep seas of southern Europe,”</a:t>
            </a:r>
          </a:p>
        </p:txBody>
      </p:sp>
    </p:spTree>
    <p:extLst>
      <p:ext uri="{BB962C8B-B14F-4D97-AF65-F5344CB8AC3E}">
        <p14:creationId xmlns:p14="http://schemas.microsoft.com/office/powerpoint/2010/main" val="65352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ccessory, building material, stone&#10;&#10;Description automatically generated">
            <a:extLst>
              <a:ext uri="{FF2B5EF4-FFF2-40B4-BE49-F238E27FC236}">
                <a16:creationId xmlns:a16="http://schemas.microsoft.com/office/drawing/2014/main" id="{301AF347-B00A-484D-A439-9318A5BEE6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13" name="Title 1">
            <a:extLst>
              <a:ext uri="{FF2B5EF4-FFF2-40B4-BE49-F238E27FC236}">
                <a16:creationId xmlns:a16="http://schemas.microsoft.com/office/drawing/2014/main" id="{5440CCDE-D143-475D-AA56-36B45718569B}"/>
              </a:ext>
            </a:extLst>
          </p:cNvPr>
          <p:cNvSpPr txBox="1">
            <a:spLocks/>
          </p:cNvSpPr>
          <p:nvPr/>
        </p:nvSpPr>
        <p:spPr>
          <a:xfrm>
            <a:off x="206455" y="132784"/>
            <a:ext cx="8645669" cy="1184288"/>
          </a:xfrm>
          <a:prstGeom prst="rect">
            <a:avLst/>
          </a:prstGeom>
        </p:spPr>
        <p:txBody>
          <a:bodyPr vert="horz" lIns="91440" tIns="45720" rIns="91440" bIns="45720" rtlCol="0" anchor="ctr">
            <a:noAutofit/>
          </a:bodyPr>
          <a:lstStyle>
            <a:lvl1pPr algn="l" defTabSz="914398"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spc="-250" dirty="0">
                <a:solidFill>
                  <a:srgbClr val="262626"/>
                </a:solidFill>
                <a:latin typeface="Century Gothic" panose="020B0502020202020204" pitchFamily="34" charset="0"/>
              </a:rPr>
              <a:t>Sustainability Strategy: </a:t>
            </a:r>
          </a:p>
          <a:p>
            <a:r>
              <a:rPr lang="en-GB" sz="3600" b="1" spc="-250" dirty="0">
                <a:solidFill>
                  <a:schemeClr val="accent6">
                    <a:lumMod val="50000"/>
                  </a:schemeClr>
                </a:solidFill>
                <a:latin typeface="Century Gothic" panose="020B0502020202020204" pitchFamily="34" charset="0"/>
              </a:rPr>
              <a:t>4 Pillars</a:t>
            </a:r>
          </a:p>
        </p:txBody>
      </p:sp>
      <p:sp>
        <p:nvSpPr>
          <p:cNvPr id="15" name="Content Placeholder 2">
            <a:extLst>
              <a:ext uri="{FF2B5EF4-FFF2-40B4-BE49-F238E27FC236}">
                <a16:creationId xmlns:a16="http://schemas.microsoft.com/office/drawing/2014/main" id="{5C926401-15CB-42C7-9A64-8D7B197D0F56}"/>
              </a:ext>
            </a:extLst>
          </p:cNvPr>
          <p:cNvSpPr>
            <a:spLocks noGrp="1"/>
          </p:cNvSpPr>
          <p:nvPr>
            <p:ph idx="1"/>
          </p:nvPr>
        </p:nvSpPr>
        <p:spPr>
          <a:xfrm>
            <a:off x="206454" y="2429630"/>
            <a:ext cx="3090420" cy="3907266"/>
          </a:xfrm>
        </p:spPr>
        <p:txBody>
          <a:bodyPr>
            <a:noAutofit/>
          </a:bodyPr>
          <a:lstStyle/>
          <a:p>
            <a:pPr marL="0" indent="0">
              <a:buNone/>
            </a:pPr>
            <a:endParaRPr lang="en-US" sz="1200" b="1" dirty="0">
              <a:solidFill>
                <a:srgbClr val="262626"/>
              </a:solidFill>
              <a:latin typeface="Century Gothic" panose="020B0502020202020204" pitchFamily="34" charset="0"/>
            </a:endParaRP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Product Design</a:t>
            </a:r>
          </a:p>
          <a:p>
            <a:pPr marL="0" indent="0">
              <a:buNone/>
            </a:pPr>
            <a:r>
              <a:rPr lang="en-US" sz="1200" dirty="0">
                <a:solidFill>
                  <a:srgbClr val="262626"/>
                </a:solidFill>
                <a:latin typeface="Century Gothic" panose="020B0502020202020204" pitchFamily="34" charset="0"/>
              </a:rPr>
              <a:t>To ensure our products have the smallest  possible environmental footprint, our product design and promotion strategy considers raw material selection; waste avoidance; recyclability and durability of every high value product we supply.</a:t>
            </a:r>
          </a:p>
          <a:p>
            <a:pPr marL="0" indent="0">
              <a:buNone/>
            </a:pPr>
            <a:endParaRPr lang="en-US" sz="1200" dirty="0">
              <a:solidFill>
                <a:srgbClr val="262626"/>
              </a:solidFill>
              <a:latin typeface="Century Gothic" panose="020B0502020202020204" pitchFamily="34" charset="0"/>
            </a:endParaRP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Packaging</a:t>
            </a:r>
          </a:p>
          <a:p>
            <a:pPr marL="0" indent="0">
              <a:buNone/>
            </a:pPr>
            <a:r>
              <a:rPr lang="en-US" sz="1200" dirty="0">
                <a:solidFill>
                  <a:srgbClr val="262626"/>
                </a:solidFill>
                <a:latin typeface="Century Gothic" panose="020B0502020202020204" pitchFamily="34" charset="0"/>
              </a:rPr>
              <a:t>Our strategy is to reduce the amount of unnecessary packaging for our products, whilst carefully considering the material for the packaging we    do need and working with vendors to make it lighter, smaller and reusable    or recyclable where possible.</a:t>
            </a:r>
          </a:p>
        </p:txBody>
      </p:sp>
      <p:sp>
        <p:nvSpPr>
          <p:cNvPr id="5" name="Content Placeholder 2">
            <a:extLst>
              <a:ext uri="{FF2B5EF4-FFF2-40B4-BE49-F238E27FC236}">
                <a16:creationId xmlns:a16="http://schemas.microsoft.com/office/drawing/2014/main" id="{BFAF119C-816A-43F4-BE1D-5204226B1B5B}"/>
              </a:ext>
            </a:extLst>
          </p:cNvPr>
          <p:cNvSpPr txBox="1">
            <a:spLocks/>
          </p:cNvSpPr>
          <p:nvPr/>
        </p:nvSpPr>
        <p:spPr>
          <a:xfrm>
            <a:off x="3288075" y="2429630"/>
            <a:ext cx="3876123" cy="3769833"/>
          </a:xfrm>
          <a:prstGeom prst="rect">
            <a:avLst/>
          </a:prstGeom>
        </p:spPr>
        <p:txBody>
          <a:bodyPr vert="horz" lIns="91440" tIns="45720" rIns="91440" bIns="45720" rtlCol="0">
            <a:noAutofit/>
          </a:bodyPr>
          <a:lstStyle>
            <a:lvl1pPr marL="228599" indent="-228599" algn="l" defTabSz="91439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9" indent="-228599" algn="l" defTabSz="91439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7" indent="-228599" algn="l" defTabSz="91439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7"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6"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5"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4"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3"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2"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b="1" dirty="0">
              <a:solidFill>
                <a:srgbClr val="262626"/>
              </a:solidFill>
              <a:latin typeface="Century Gothic" panose="020B0502020202020204" pitchFamily="34" charset="0"/>
            </a:endParaRP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Manufacturing</a:t>
            </a:r>
          </a:p>
          <a:p>
            <a:pPr marL="0" indent="0">
              <a:buFont typeface="Arial" panose="020B0604020202020204" pitchFamily="34" charset="0"/>
              <a:buNone/>
            </a:pPr>
            <a:r>
              <a:rPr lang="en-US" sz="1200" dirty="0">
                <a:solidFill>
                  <a:srgbClr val="262626"/>
                </a:solidFill>
                <a:latin typeface="Century Gothic" panose="020B0502020202020204" pitchFamily="34" charset="0"/>
              </a:rPr>
              <a:t>Transparency in our supply chain is key to ensure we  have visibility of production processes and are able to avoid the most polluting practices. We are also working with vendors to avoid harmful chemicals and Substances of Very High Concern (SVHC); reduce use of resources and ensure waste and emissions are managed. </a:t>
            </a:r>
          </a:p>
          <a:p>
            <a:pPr marL="0" indent="0">
              <a:buFont typeface="Arial" panose="020B0604020202020204" pitchFamily="34" charset="0"/>
              <a:buNone/>
            </a:pPr>
            <a:endParaRPr lang="en-US" sz="1200" dirty="0">
              <a:solidFill>
                <a:srgbClr val="262626"/>
              </a:solidFill>
              <a:latin typeface="Century Gothic" panose="020B0502020202020204" pitchFamily="34" charset="0"/>
            </a:endParaRP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Operations</a:t>
            </a:r>
          </a:p>
          <a:p>
            <a:pPr marL="0" indent="0">
              <a:buFont typeface="Arial" panose="020B0604020202020204" pitchFamily="34" charset="0"/>
              <a:buNone/>
            </a:pPr>
            <a:r>
              <a:rPr lang="en-US" sz="1200" dirty="0">
                <a:solidFill>
                  <a:srgbClr val="262626"/>
                </a:solidFill>
                <a:latin typeface="Century Gothic" panose="020B0502020202020204" pitchFamily="34" charset="0"/>
              </a:rPr>
              <a:t>Internally, we are recycling 100% of recyclable waste material and samples from our DC; tracking our energy usage and carbon     footprint for high value orders; avoiding unnecessary  travel and partnering with local service providers to minimize carbon footprint. </a:t>
            </a:r>
          </a:p>
        </p:txBody>
      </p:sp>
      <p:sp>
        <p:nvSpPr>
          <p:cNvPr id="7" name="Content Placeholder 2">
            <a:extLst>
              <a:ext uri="{FF2B5EF4-FFF2-40B4-BE49-F238E27FC236}">
                <a16:creationId xmlns:a16="http://schemas.microsoft.com/office/drawing/2014/main" id="{30CC99F4-B32D-48EF-A174-A64E02219B91}"/>
              </a:ext>
            </a:extLst>
          </p:cNvPr>
          <p:cNvSpPr txBox="1">
            <a:spLocks/>
          </p:cNvSpPr>
          <p:nvPr/>
        </p:nvSpPr>
        <p:spPr>
          <a:xfrm>
            <a:off x="206453" y="1813135"/>
            <a:ext cx="8434208" cy="958123"/>
          </a:xfrm>
          <a:prstGeom prst="rect">
            <a:avLst/>
          </a:prstGeom>
        </p:spPr>
        <p:txBody>
          <a:bodyPr vert="horz" lIns="91440" tIns="45720" rIns="91440" bIns="45720" rtlCol="0">
            <a:noAutofit/>
          </a:bodyPr>
          <a:lstStyle>
            <a:lvl1pPr marL="228599" indent="-228599" algn="l" defTabSz="91439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9" indent="-228599" algn="l" defTabSz="91439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7" indent="-228599" algn="l" defTabSz="91439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7"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6"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5"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4"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3"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2"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262626"/>
                </a:solidFill>
                <a:latin typeface="Century Gothic" panose="020B0502020202020204" pitchFamily="34" charset="0"/>
              </a:rPr>
              <a:t>Our Sustainability strategy covers the following 4 pillars, which consider the full product journey from design and production to delivery and end of life: </a:t>
            </a:r>
            <a:r>
              <a:rPr lang="en-US" sz="1600" b="1" dirty="0">
                <a:solidFill>
                  <a:schemeClr val="accent6">
                    <a:lumMod val="50000"/>
                  </a:schemeClr>
                </a:solidFill>
                <a:latin typeface="Century Gothic" panose="020B0502020202020204" pitchFamily="34" charset="0"/>
              </a:rPr>
              <a:t>Product Design; Packaging; Manufacturing and Operations.</a:t>
            </a:r>
          </a:p>
        </p:txBody>
      </p:sp>
    </p:spTree>
    <p:extLst>
      <p:ext uri="{BB962C8B-B14F-4D97-AF65-F5344CB8AC3E}">
        <p14:creationId xmlns:p14="http://schemas.microsoft.com/office/powerpoint/2010/main" val="330794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E00AD1FD-57CF-4F3E-870E-126ECD07F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13" name="Title 1">
            <a:extLst>
              <a:ext uri="{FF2B5EF4-FFF2-40B4-BE49-F238E27FC236}">
                <a16:creationId xmlns:a16="http://schemas.microsoft.com/office/drawing/2014/main" id="{5440CCDE-D143-475D-AA56-36B45718569B}"/>
              </a:ext>
            </a:extLst>
          </p:cNvPr>
          <p:cNvSpPr txBox="1">
            <a:spLocks/>
          </p:cNvSpPr>
          <p:nvPr/>
        </p:nvSpPr>
        <p:spPr>
          <a:xfrm>
            <a:off x="209306" y="132784"/>
            <a:ext cx="5419708" cy="1469513"/>
          </a:xfrm>
          <a:prstGeom prst="rect">
            <a:avLst/>
          </a:prstGeom>
        </p:spPr>
        <p:txBody>
          <a:bodyPr vert="horz" lIns="91440" tIns="45720" rIns="91440" bIns="45720" rtlCol="0" anchor="ctr">
            <a:noAutofit/>
          </a:bodyPr>
          <a:lstStyle>
            <a:lvl1pPr algn="l" defTabSz="914398"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spc="-250" dirty="0">
                <a:solidFill>
                  <a:srgbClr val="262626"/>
                </a:solidFill>
                <a:latin typeface="Century Gothic" panose="020B0502020202020204" pitchFamily="34" charset="0"/>
              </a:rPr>
              <a:t>Sustainability Strategy:</a:t>
            </a:r>
          </a:p>
          <a:p>
            <a:r>
              <a:rPr lang="en-GB" sz="3600" b="1" spc="-250" dirty="0">
                <a:solidFill>
                  <a:schemeClr val="accent6">
                    <a:lumMod val="50000"/>
                  </a:schemeClr>
                </a:solidFill>
                <a:latin typeface="Century Gothic" panose="020B0502020202020204" pitchFamily="34" charset="0"/>
              </a:rPr>
              <a:t>4 Pillars – Product Design</a:t>
            </a:r>
          </a:p>
        </p:txBody>
      </p:sp>
      <p:sp>
        <p:nvSpPr>
          <p:cNvPr id="15" name="Content Placeholder 2">
            <a:extLst>
              <a:ext uri="{FF2B5EF4-FFF2-40B4-BE49-F238E27FC236}">
                <a16:creationId xmlns:a16="http://schemas.microsoft.com/office/drawing/2014/main" id="{5C926401-15CB-42C7-9A64-8D7B197D0F56}"/>
              </a:ext>
            </a:extLst>
          </p:cNvPr>
          <p:cNvSpPr>
            <a:spLocks noGrp="1"/>
          </p:cNvSpPr>
          <p:nvPr>
            <p:ph idx="1"/>
          </p:nvPr>
        </p:nvSpPr>
        <p:spPr>
          <a:xfrm>
            <a:off x="209306" y="2077294"/>
            <a:ext cx="3750298" cy="3804019"/>
          </a:xfrm>
        </p:spPr>
        <p:txBody>
          <a:bodyPr>
            <a:noAutofit/>
          </a:bodyPr>
          <a:lstStyle/>
          <a:p>
            <a:pPr marL="0" indent="0">
              <a:buNone/>
            </a:pPr>
            <a:r>
              <a:rPr lang="en-US" sz="1200" b="1" dirty="0">
                <a:solidFill>
                  <a:schemeClr val="accent6">
                    <a:lumMod val="50000"/>
                  </a:schemeClr>
                </a:solidFill>
                <a:latin typeface="Century Gothic" panose="020B0502020202020204" pitchFamily="34" charset="0"/>
              </a:rPr>
              <a:t>Product Design</a:t>
            </a:r>
          </a:p>
          <a:p>
            <a:pPr marL="0" indent="0">
              <a:buNone/>
            </a:pPr>
            <a:r>
              <a:rPr lang="en-US" sz="1200" dirty="0">
                <a:latin typeface="Century Gothic" panose="020B0502020202020204" pitchFamily="34" charset="0"/>
              </a:rPr>
              <a:t>As part of our strategy for product, Geiger are actively promoting and designing promotional products with a low environmental impact in every custom brief we work on.</a:t>
            </a:r>
          </a:p>
          <a:p>
            <a:pPr marL="0" indent="0">
              <a:buNone/>
            </a:pPr>
            <a:endParaRPr lang="en-US" sz="1200" dirty="0">
              <a:latin typeface="Century Gothic" panose="020B0502020202020204" pitchFamily="34" charset="0"/>
            </a:endParaRPr>
          </a:p>
          <a:p>
            <a:pPr marL="0" indent="0">
              <a:buNone/>
            </a:pPr>
            <a:r>
              <a:rPr lang="en-US" sz="1200" dirty="0">
                <a:latin typeface="Century Gothic" panose="020B0502020202020204" pitchFamily="34" charset="0"/>
              </a:rPr>
              <a:t>These products are:</a:t>
            </a:r>
          </a:p>
          <a:p>
            <a:pPr>
              <a:buClr>
                <a:schemeClr val="accent6">
                  <a:lumMod val="50000"/>
                </a:schemeClr>
              </a:buClr>
              <a:buSzPct val="150000"/>
            </a:pPr>
            <a:r>
              <a:rPr lang="en-US" sz="1200" dirty="0">
                <a:latin typeface="Century Gothic" panose="020B0502020202020204" pitchFamily="34" charset="0"/>
              </a:rPr>
              <a:t>Derived from recycled; sustainable or naturally regenerative raw materials</a:t>
            </a:r>
          </a:p>
          <a:p>
            <a:pPr>
              <a:buClr>
                <a:schemeClr val="accent6">
                  <a:lumMod val="50000"/>
                </a:schemeClr>
              </a:buClr>
              <a:buSzPct val="150000"/>
            </a:pPr>
            <a:r>
              <a:rPr lang="en-US" sz="1200" dirty="0">
                <a:latin typeface="Century Gothic" panose="020B0502020202020204" pitchFamily="34" charset="0"/>
              </a:rPr>
              <a:t>High quality with a high level of durability  (no single use or disposable items)</a:t>
            </a:r>
          </a:p>
          <a:p>
            <a:pPr>
              <a:buClr>
                <a:schemeClr val="accent6">
                  <a:lumMod val="50000"/>
                </a:schemeClr>
              </a:buClr>
              <a:buSzPct val="150000"/>
            </a:pPr>
            <a:r>
              <a:rPr lang="en-US" sz="1200" dirty="0">
                <a:latin typeface="Century Gothic" panose="020B0502020202020204" pitchFamily="34" charset="0"/>
              </a:rPr>
              <a:t>Recyclable at end of life</a:t>
            </a:r>
          </a:p>
        </p:txBody>
      </p:sp>
      <p:sp>
        <p:nvSpPr>
          <p:cNvPr id="5" name="Content Placeholder 2">
            <a:extLst>
              <a:ext uri="{FF2B5EF4-FFF2-40B4-BE49-F238E27FC236}">
                <a16:creationId xmlns:a16="http://schemas.microsoft.com/office/drawing/2014/main" id="{09167E0C-AE12-448A-8059-6EBA67B0BD7B}"/>
              </a:ext>
            </a:extLst>
          </p:cNvPr>
          <p:cNvSpPr txBox="1">
            <a:spLocks/>
          </p:cNvSpPr>
          <p:nvPr/>
        </p:nvSpPr>
        <p:spPr>
          <a:xfrm>
            <a:off x="4095016" y="1797283"/>
            <a:ext cx="3750298" cy="3804019"/>
          </a:xfrm>
          <a:prstGeom prst="rect">
            <a:avLst/>
          </a:prstGeom>
        </p:spPr>
        <p:txBody>
          <a:bodyPr vert="horz" lIns="91440" tIns="45720" rIns="91440" bIns="45720" rtlCol="0">
            <a:noAutofit/>
          </a:bodyPr>
          <a:lstStyle>
            <a:lvl1pPr marL="228599" indent="-228599" algn="l" defTabSz="91439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9" indent="-228599" algn="l" defTabSz="91439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7" indent="-228599" algn="l" defTabSz="91439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7"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6"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5"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4"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3"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2" indent="-228599"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b="1" dirty="0">
              <a:solidFill>
                <a:schemeClr val="accent6">
                  <a:lumMod val="50000"/>
                </a:schemeClr>
              </a:solidFill>
              <a:latin typeface="Century Gothic" panose="020B0502020202020204" pitchFamily="34" charset="0"/>
            </a:endParaRPr>
          </a:p>
          <a:p>
            <a:pPr marL="0" indent="0">
              <a:buNone/>
            </a:pPr>
            <a:r>
              <a:rPr lang="en-US" sz="1200" b="1" dirty="0">
                <a:solidFill>
                  <a:schemeClr val="accent6">
                    <a:lumMod val="50000"/>
                  </a:schemeClr>
                </a:solidFill>
                <a:latin typeface="Century Gothic" panose="020B0502020202020204" pitchFamily="34" charset="0"/>
              </a:rPr>
              <a:t>Giving Back To The Community</a:t>
            </a:r>
            <a:endParaRPr lang="en-US" sz="1200" dirty="0">
              <a:latin typeface="Century Gothic" panose="020B0502020202020204" pitchFamily="34" charset="0"/>
            </a:endParaRPr>
          </a:p>
          <a:p>
            <a:pPr marL="0" indent="0">
              <a:buNone/>
            </a:pPr>
            <a:r>
              <a:rPr lang="en-US" sz="1200" dirty="0">
                <a:latin typeface="Century Gothic" panose="020B0502020202020204" pitchFamily="34" charset="0"/>
              </a:rPr>
              <a:t>We are also actively promoting ‘products that give back’ and purchase of these products helps to help support environmental initiatives and developing communities around the world.</a:t>
            </a:r>
          </a:p>
          <a:p>
            <a:pPr marL="0" indent="0">
              <a:buNone/>
            </a:pPr>
            <a:endParaRPr lang="en-US" sz="1200" b="1" dirty="0">
              <a:solidFill>
                <a:schemeClr val="accent6">
                  <a:lumMod val="50000"/>
                </a:schemeClr>
              </a:solidFill>
              <a:latin typeface="Century Gothic" panose="020B0502020202020204" pitchFamily="34" charset="0"/>
            </a:endParaRPr>
          </a:p>
          <a:p>
            <a:pPr marL="0" indent="0">
              <a:buNone/>
            </a:pPr>
            <a:r>
              <a:rPr lang="en-US" sz="1200" b="1" dirty="0">
                <a:solidFill>
                  <a:schemeClr val="accent6">
                    <a:lumMod val="50000"/>
                  </a:schemeClr>
                </a:solidFill>
                <a:latin typeface="Century Gothic" panose="020B0502020202020204" pitchFamily="34" charset="0"/>
              </a:rPr>
              <a:t>Circular Solutions</a:t>
            </a:r>
          </a:p>
          <a:p>
            <a:pPr marL="0" indent="0">
              <a:buFont typeface="Arial" panose="020B0604020202020204" pitchFamily="34" charset="0"/>
              <a:buNone/>
            </a:pPr>
            <a:r>
              <a:rPr lang="en-US" sz="1200" dirty="0">
                <a:latin typeface="Century Gothic" panose="020B0502020202020204" pitchFamily="34" charset="0"/>
              </a:rPr>
              <a:t>Geiger are also working with vendors to develop closed loop solutions for apparel, plastic and textile products for our customers   to ensure that products are collected, recycled and </a:t>
            </a:r>
            <a:r>
              <a:rPr lang="en-US" sz="1200" dirty="0">
                <a:solidFill>
                  <a:prstClr val="black"/>
                </a:solidFill>
                <a:latin typeface="Century Gothic" panose="020B0502020202020204" pitchFamily="34" charset="0"/>
              </a:rPr>
              <a:t>sent back into the supply chain for future re-use.</a:t>
            </a:r>
            <a:endParaRPr lang="en-US" sz="1100" dirty="0">
              <a:latin typeface="Century Gothic" panose="020B0502020202020204" pitchFamily="34" charset="0"/>
            </a:endParaRPr>
          </a:p>
        </p:txBody>
      </p:sp>
    </p:spTree>
    <p:extLst>
      <p:ext uri="{BB962C8B-B14F-4D97-AF65-F5344CB8AC3E}">
        <p14:creationId xmlns:p14="http://schemas.microsoft.com/office/powerpoint/2010/main" val="418733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bble chart&#10;&#10;Description automatically generated">
            <a:extLst>
              <a:ext uri="{FF2B5EF4-FFF2-40B4-BE49-F238E27FC236}">
                <a16:creationId xmlns:a16="http://schemas.microsoft.com/office/drawing/2014/main" id="{2EC3197E-07E5-4AB5-BC4D-5F813ABFFB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6" name="TextBox 5">
            <a:extLst>
              <a:ext uri="{FF2B5EF4-FFF2-40B4-BE49-F238E27FC236}">
                <a16:creationId xmlns:a16="http://schemas.microsoft.com/office/drawing/2014/main" id="{BE57058D-B6A2-464E-A85A-1DDCBAEBF58A}"/>
              </a:ext>
            </a:extLst>
          </p:cNvPr>
          <p:cNvSpPr txBox="1"/>
          <p:nvPr/>
        </p:nvSpPr>
        <p:spPr>
          <a:xfrm>
            <a:off x="2097870" y="438726"/>
            <a:ext cx="1716532" cy="1384995"/>
          </a:xfrm>
          <a:prstGeom prst="rect">
            <a:avLst/>
          </a:prstGeom>
          <a:noFill/>
          <a:ln w="19050">
            <a:noFill/>
          </a:ln>
        </p:spPr>
        <p:txBody>
          <a:bodyPr wrap="square" rtlCol="0">
            <a:spAutoFit/>
          </a:bodyPr>
          <a:lstStyle/>
          <a:p>
            <a:pPr algn="ctr">
              <a:defRPr/>
            </a:pPr>
            <a:r>
              <a:rPr lang="en-US" sz="1400" b="1" dirty="0">
                <a:solidFill>
                  <a:srgbClr val="00AEEF"/>
                </a:solidFill>
                <a:latin typeface="Century Gothic" panose="020B0502020202020204" pitchFamily="34" charset="0"/>
              </a:rPr>
              <a:t>Origin of the </a:t>
            </a:r>
          </a:p>
          <a:p>
            <a:pPr algn="ctr">
              <a:defRPr/>
            </a:pPr>
            <a:r>
              <a:rPr lang="en-US" sz="1400" b="1" dirty="0">
                <a:solidFill>
                  <a:srgbClr val="00AEEF"/>
                </a:solidFill>
                <a:latin typeface="Century Gothic" panose="020B0502020202020204" pitchFamily="34" charset="0"/>
              </a:rPr>
              <a:t>raw material:</a:t>
            </a:r>
          </a:p>
          <a:p>
            <a:pPr algn="ctr">
              <a:defRPr/>
            </a:pPr>
            <a:endParaRPr lang="en-US" sz="1400" b="1" dirty="0">
              <a:solidFill>
                <a:srgbClr val="00AEEF"/>
              </a:solidFill>
              <a:latin typeface="Century Gothic" panose="020B0502020202020204" pitchFamily="34" charset="0"/>
            </a:endParaRPr>
          </a:p>
          <a:p>
            <a:pPr algn="ctr">
              <a:buClr>
                <a:schemeClr val="accent6">
                  <a:lumMod val="50000"/>
                </a:schemeClr>
              </a:buClr>
              <a:buSzPct val="150000"/>
              <a:defRPr/>
            </a:pPr>
            <a:r>
              <a:rPr lang="en-US" sz="800" dirty="0">
                <a:solidFill>
                  <a:schemeClr val="bg1"/>
                </a:solidFill>
                <a:latin typeface="Century Gothic" panose="020B0502020202020204" pitchFamily="34" charset="0"/>
              </a:rPr>
              <a:t>Is it responsibly sourced? </a:t>
            </a:r>
            <a:endParaRPr lang="en-GB" sz="1400" dirty="0">
              <a:solidFill>
                <a:schemeClr val="bg1"/>
              </a:solidFill>
              <a:latin typeface="MS Shell Dlg 2" panose="020B0604030504040204" pitchFamily="34" charset="0"/>
            </a:endParaRPr>
          </a:p>
          <a:p>
            <a:pPr algn="ctr">
              <a:buClr>
                <a:schemeClr val="accent6">
                  <a:lumMod val="50000"/>
                </a:schemeClr>
              </a:buClr>
              <a:buSzPct val="150000"/>
              <a:defRPr/>
            </a:pPr>
            <a:r>
              <a:rPr lang="en-US" sz="800" dirty="0">
                <a:solidFill>
                  <a:schemeClr val="bg1"/>
                </a:solidFill>
                <a:latin typeface="Century Gothic" panose="020B0502020202020204" pitchFamily="34" charset="0"/>
              </a:rPr>
              <a:t>Organic?</a:t>
            </a:r>
          </a:p>
          <a:p>
            <a:pPr algn="ctr">
              <a:buClr>
                <a:schemeClr val="accent6">
                  <a:lumMod val="50000"/>
                </a:schemeClr>
              </a:buClr>
              <a:buSzPct val="150000"/>
              <a:defRPr/>
            </a:pPr>
            <a:r>
              <a:rPr lang="en-US" sz="800" dirty="0">
                <a:solidFill>
                  <a:schemeClr val="bg1"/>
                </a:solidFill>
                <a:latin typeface="Century Gothic" panose="020B0502020202020204" pitchFamily="34" charset="0"/>
              </a:rPr>
              <a:t>Land use or human rights impact? </a:t>
            </a:r>
          </a:p>
          <a:p>
            <a:pPr marL="182563" indent="-182563" algn="ctr">
              <a:buFont typeface="Arial" panose="020B0604020202020204" pitchFamily="34" charset="0"/>
              <a:buChar char="•"/>
              <a:defRPr/>
            </a:pPr>
            <a:endParaRPr lang="en-US" sz="1000" dirty="0">
              <a:solidFill>
                <a:prstClr val="black">
                  <a:lumMod val="75000"/>
                  <a:lumOff val="25000"/>
                </a:prstClr>
              </a:solidFill>
              <a:latin typeface="Century Gothic" panose="020B0502020202020204" pitchFamily="34" charset="0"/>
            </a:endParaRPr>
          </a:p>
        </p:txBody>
      </p:sp>
      <p:sp>
        <p:nvSpPr>
          <p:cNvPr id="8" name="TextBox 7">
            <a:extLst>
              <a:ext uri="{FF2B5EF4-FFF2-40B4-BE49-F238E27FC236}">
                <a16:creationId xmlns:a16="http://schemas.microsoft.com/office/drawing/2014/main" id="{A624EFED-7D10-40EA-9AC2-8ECA336AFF15}"/>
              </a:ext>
            </a:extLst>
          </p:cNvPr>
          <p:cNvSpPr txBox="1"/>
          <p:nvPr/>
        </p:nvSpPr>
        <p:spPr>
          <a:xfrm>
            <a:off x="8335032" y="438726"/>
            <a:ext cx="1815647" cy="1200329"/>
          </a:xfrm>
          <a:prstGeom prst="rect">
            <a:avLst/>
          </a:prstGeom>
          <a:noFill/>
          <a:ln w="19050">
            <a:noFill/>
          </a:ln>
        </p:spPr>
        <p:txBody>
          <a:bodyPr wrap="square" rtlCol="0">
            <a:spAutoFit/>
          </a:bodyPr>
          <a:lstStyle>
            <a:defPPr>
              <a:defRPr lang="en-US"/>
            </a:defPPr>
            <a:lvl1pPr>
              <a:defRPr sz="1200" b="1">
                <a:solidFill>
                  <a:schemeClr val="tx1">
                    <a:lumMod val="75000"/>
                    <a:lumOff val="25000"/>
                  </a:schemeClr>
                </a:solidFill>
                <a:latin typeface="Museo Sans 100"/>
              </a:defRPr>
            </a:lvl1pPr>
          </a:lstStyle>
          <a:p>
            <a:pPr algn="ctr">
              <a:defRPr/>
            </a:pPr>
            <a:r>
              <a:rPr lang="en-US" sz="1400" dirty="0">
                <a:solidFill>
                  <a:srgbClr val="00AEEF"/>
                </a:solidFill>
                <a:latin typeface="Century Gothic" panose="020B0502020202020204" pitchFamily="34" charset="0"/>
              </a:rPr>
              <a:t>Durability:</a:t>
            </a:r>
          </a:p>
          <a:p>
            <a:pPr algn="ctr">
              <a:defRPr/>
            </a:pPr>
            <a:endParaRPr lang="en-US" sz="1400" dirty="0">
              <a:solidFill>
                <a:srgbClr val="00AEEF"/>
              </a:solidFill>
              <a:latin typeface="Century Gothic" panose="020B0502020202020204" pitchFamily="34" charset="0"/>
            </a:endParaRPr>
          </a:p>
          <a:p>
            <a:pPr algn="ctr">
              <a:defRPr/>
            </a:pPr>
            <a:r>
              <a:rPr lang="en-US" sz="800" b="0" dirty="0">
                <a:solidFill>
                  <a:schemeClr val="bg1"/>
                </a:solidFill>
                <a:latin typeface="Century Gothic" panose="020B0502020202020204" pitchFamily="34" charset="0"/>
              </a:rPr>
              <a:t>Long Lasting?</a:t>
            </a:r>
          </a:p>
          <a:p>
            <a:pPr algn="ctr">
              <a:defRPr/>
            </a:pPr>
            <a:r>
              <a:rPr lang="en-US" sz="800" b="0" dirty="0">
                <a:solidFill>
                  <a:schemeClr val="bg1"/>
                </a:solidFill>
                <a:latin typeface="Century Gothic" panose="020B0502020202020204" pitchFamily="34" charset="0"/>
              </a:rPr>
              <a:t>Functional - warm, </a:t>
            </a:r>
          </a:p>
          <a:p>
            <a:pPr algn="ctr">
              <a:defRPr/>
            </a:pPr>
            <a:r>
              <a:rPr lang="en-US" sz="800" b="0" dirty="0">
                <a:solidFill>
                  <a:schemeClr val="bg1"/>
                </a:solidFill>
                <a:latin typeface="Century Gothic" panose="020B0502020202020204" pitchFamily="34" charset="0"/>
              </a:rPr>
              <a:t>soft &amp; breathable? </a:t>
            </a:r>
          </a:p>
          <a:p>
            <a:pPr algn="ctr">
              <a:defRPr/>
            </a:pPr>
            <a:r>
              <a:rPr lang="en-US" sz="800" b="0" dirty="0">
                <a:solidFill>
                  <a:schemeClr val="bg1"/>
                </a:solidFill>
                <a:latin typeface="Century Gothic" panose="020B0502020202020204" pitchFamily="34" charset="0"/>
              </a:rPr>
              <a:t>Washable? </a:t>
            </a:r>
            <a:endParaRPr lang="en-GB" sz="800" dirty="0">
              <a:solidFill>
                <a:schemeClr val="bg1"/>
              </a:solidFill>
              <a:latin typeface="Century Gothic" panose="020B0502020202020204" pitchFamily="34" charset="0"/>
            </a:endParaRPr>
          </a:p>
          <a:p>
            <a:pPr marL="182563" indent="-182563" algn="ctr">
              <a:buFont typeface="Arial" panose="020B0604020202020204" pitchFamily="34" charset="0"/>
              <a:buChar char="•"/>
              <a:defRPr/>
            </a:pPr>
            <a:endParaRPr lang="en-US" b="0" dirty="0">
              <a:solidFill>
                <a:prstClr val="black">
                  <a:lumMod val="75000"/>
                  <a:lumOff val="25000"/>
                </a:prstClr>
              </a:solidFill>
            </a:endParaRPr>
          </a:p>
        </p:txBody>
      </p:sp>
      <p:sp>
        <p:nvSpPr>
          <p:cNvPr id="9" name="TextBox 8">
            <a:extLst>
              <a:ext uri="{FF2B5EF4-FFF2-40B4-BE49-F238E27FC236}">
                <a16:creationId xmlns:a16="http://schemas.microsoft.com/office/drawing/2014/main" id="{E1714978-1D7B-4578-812C-2290AC2175B4}"/>
              </a:ext>
            </a:extLst>
          </p:cNvPr>
          <p:cNvSpPr txBox="1"/>
          <p:nvPr/>
        </p:nvSpPr>
        <p:spPr>
          <a:xfrm>
            <a:off x="948406" y="2701804"/>
            <a:ext cx="1466640" cy="1354217"/>
          </a:xfrm>
          <a:prstGeom prst="rect">
            <a:avLst/>
          </a:prstGeom>
          <a:noFill/>
          <a:ln w="19050">
            <a:noFill/>
          </a:ln>
        </p:spPr>
        <p:txBody>
          <a:bodyPr wrap="square" rtlCol="0">
            <a:spAutoFit/>
          </a:bodyPr>
          <a:lstStyle>
            <a:defPPr>
              <a:defRPr lang="en-US"/>
            </a:defPPr>
            <a:lvl1pPr>
              <a:defRPr sz="1200" b="1">
                <a:solidFill>
                  <a:schemeClr val="tx1">
                    <a:lumMod val="75000"/>
                    <a:lumOff val="25000"/>
                  </a:schemeClr>
                </a:solidFill>
                <a:latin typeface="Museo Sans 100"/>
              </a:defRPr>
            </a:lvl1pPr>
          </a:lstStyle>
          <a:p>
            <a:pPr algn="ctr">
              <a:defRPr/>
            </a:pPr>
            <a:r>
              <a:rPr lang="en-US" sz="1400" dirty="0">
                <a:solidFill>
                  <a:srgbClr val="00AEEF"/>
                </a:solidFill>
                <a:latin typeface="Century Gothic" panose="020B0502020202020204" pitchFamily="34" charset="0"/>
              </a:rPr>
              <a:t>Manufacturing Processes:</a:t>
            </a:r>
          </a:p>
          <a:p>
            <a:pPr algn="ctr">
              <a:defRPr/>
            </a:pPr>
            <a:endParaRPr lang="en-US" sz="1400" dirty="0">
              <a:solidFill>
                <a:srgbClr val="00AEEF"/>
              </a:solidFill>
              <a:latin typeface="Century Gothic" panose="020B0502020202020204" pitchFamily="34" charset="0"/>
            </a:endParaRPr>
          </a:p>
          <a:p>
            <a:pPr algn="ctr">
              <a:defRPr/>
            </a:pPr>
            <a:r>
              <a:rPr lang="en-US" sz="800" b="0" dirty="0">
                <a:solidFill>
                  <a:schemeClr val="bg1"/>
                </a:solidFill>
                <a:latin typeface="Century Gothic" panose="020B0502020202020204" pitchFamily="34" charset="0"/>
              </a:rPr>
              <a:t>Water usage?</a:t>
            </a:r>
          </a:p>
          <a:p>
            <a:pPr algn="ctr">
              <a:defRPr/>
            </a:pPr>
            <a:r>
              <a:rPr lang="en-US" sz="800" b="0" dirty="0">
                <a:solidFill>
                  <a:schemeClr val="bg1"/>
                </a:solidFill>
                <a:latin typeface="Century Gothic" panose="020B0502020202020204" pitchFamily="34" charset="0"/>
              </a:rPr>
              <a:t>Chemical management of dyes?</a:t>
            </a:r>
          </a:p>
          <a:p>
            <a:pPr algn="ctr">
              <a:defRPr/>
            </a:pPr>
            <a:r>
              <a:rPr lang="en-US" sz="800" b="0" dirty="0">
                <a:solidFill>
                  <a:schemeClr val="bg1"/>
                </a:solidFill>
                <a:latin typeface="Century Gothic" panose="020B0502020202020204" pitchFamily="34" charset="0"/>
              </a:rPr>
              <a:t>Waste management for off-cuts?</a:t>
            </a:r>
          </a:p>
        </p:txBody>
      </p:sp>
      <p:sp>
        <p:nvSpPr>
          <p:cNvPr id="10" name="TextBox 9">
            <a:extLst>
              <a:ext uri="{FF2B5EF4-FFF2-40B4-BE49-F238E27FC236}">
                <a16:creationId xmlns:a16="http://schemas.microsoft.com/office/drawing/2014/main" id="{43B9F875-AB44-4654-AC02-CA9E8DE8C3C0}"/>
              </a:ext>
            </a:extLst>
          </p:cNvPr>
          <p:cNvSpPr txBox="1"/>
          <p:nvPr/>
        </p:nvSpPr>
        <p:spPr>
          <a:xfrm>
            <a:off x="8402919" y="4972250"/>
            <a:ext cx="1679872" cy="1015663"/>
          </a:xfrm>
          <a:prstGeom prst="rect">
            <a:avLst/>
          </a:prstGeom>
          <a:noFill/>
          <a:ln w="19050">
            <a:noFill/>
          </a:ln>
        </p:spPr>
        <p:txBody>
          <a:bodyPr wrap="square" rtlCol="0">
            <a:spAutoFit/>
          </a:bodyPr>
          <a:lstStyle>
            <a:defPPr>
              <a:defRPr lang="en-US"/>
            </a:defPPr>
            <a:lvl1pPr>
              <a:defRPr sz="1200" b="1">
                <a:solidFill>
                  <a:schemeClr val="tx1">
                    <a:lumMod val="75000"/>
                    <a:lumOff val="25000"/>
                  </a:schemeClr>
                </a:solidFill>
                <a:latin typeface="Museo Sans 100"/>
              </a:defRPr>
            </a:lvl1pPr>
          </a:lstStyle>
          <a:p>
            <a:pPr algn="ctr">
              <a:defRPr/>
            </a:pPr>
            <a:r>
              <a:rPr lang="en-US" sz="1400" dirty="0">
                <a:solidFill>
                  <a:srgbClr val="00AEEF"/>
                </a:solidFill>
                <a:latin typeface="Century Gothic" panose="020B0502020202020204" pitchFamily="34" charset="0"/>
              </a:rPr>
              <a:t>End of Life:</a:t>
            </a:r>
          </a:p>
          <a:p>
            <a:pPr algn="ctr">
              <a:defRPr/>
            </a:pPr>
            <a:endParaRPr lang="en-US" sz="1400" dirty="0">
              <a:solidFill>
                <a:srgbClr val="00AEEF"/>
              </a:solidFill>
              <a:latin typeface="Century Gothic" panose="020B0502020202020204" pitchFamily="34" charset="0"/>
            </a:endParaRPr>
          </a:p>
          <a:p>
            <a:pPr algn="ctr">
              <a:defRPr/>
            </a:pPr>
            <a:r>
              <a:rPr lang="en-US" sz="800" b="0" dirty="0">
                <a:solidFill>
                  <a:schemeClr val="bg1"/>
                </a:solidFill>
                <a:latin typeface="Century Gothic" panose="020B0502020202020204" pitchFamily="34" charset="0"/>
              </a:rPr>
              <a:t>Can material be recycled?</a:t>
            </a:r>
          </a:p>
          <a:p>
            <a:pPr algn="ctr">
              <a:defRPr/>
            </a:pPr>
            <a:r>
              <a:rPr lang="en-US" sz="800" b="0" dirty="0">
                <a:solidFill>
                  <a:schemeClr val="bg1"/>
                </a:solidFill>
                <a:latin typeface="Century Gothic" panose="020B0502020202020204" pitchFamily="34" charset="0"/>
              </a:rPr>
              <a:t>Second-hand use?</a:t>
            </a:r>
          </a:p>
          <a:p>
            <a:pPr algn="ctr">
              <a:defRPr/>
            </a:pPr>
            <a:r>
              <a:rPr lang="en-US" sz="800" b="0" dirty="0">
                <a:solidFill>
                  <a:schemeClr val="bg1"/>
                </a:solidFill>
                <a:latin typeface="Century Gothic" panose="020B0502020202020204" pitchFamily="34" charset="0"/>
              </a:rPr>
              <a:t>Widely recycled?</a:t>
            </a:r>
          </a:p>
          <a:p>
            <a:pPr algn="ctr">
              <a:defRPr/>
            </a:pPr>
            <a:r>
              <a:rPr lang="en-US" sz="800" b="0" dirty="0">
                <a:solidFill>
                  <a:schemeClr val="bg1"/>
                </a:solidFill>
                <a:latin typeface="Century Gothic" panose="020B0502020202020204" pitchFamily="34" charset="0"/>
              </a:rPr>
              <a:t>Does labelling offer advice?</a:t>
            </a:r>
          </a:p>
        </p:txBody>
      </p:sp>
      <p:sp>
        <p:nvSpPr>
          <p:cNvPr id="11" name="TextBox 10">
            <a:extLst>
              <a:ext uri="{FF2B5EF4-FFF2-40B4-BE49-F238E27FC236}">
                <a16:creationId xmlns:a16="http://schemas.microsoft.com/office/drawing/2014/main" id="{B143F9B7-ED03-40DA-938D-CCBD46614CB0}"/>
              </a:ext>
            </a:extLst>
          </p:cNvPr>
          <p:cNvSpPr txBox="1"/>
          <p:nvPr/>
        </p:nvSpPr>
        <p:spPr>
          <a:xfrm>
            <a:off x="2003003" y="4972250"/>
            <a:ext cx="1906267" cy="1015663"/>
          </a:xfrm>
          <a:prstGeom prst="rect">
            <a:avLst/>
          </a:prstGeom>
          <a:noFill/>
          <a:ln w="19050">
            <a:noFill/>
          </a:ln>
        </p:spPr>
        <p:txBody>
          <a:bodyPr wrap="square" rtlCol="0">
            <a:spAutoFit/>
          </a:bodyPr>
          <a:lstStyle>
            <a:defPPr>
              <a:defRPr lang="en-US"/>
            </a:defPPr>
            <a:lvl1pPr>
              <a:defRPr sz="1200" b="1">
                <a:solidFill>
                  <a:schemeClr val="tx1">
                    <a:lumMod val="75000"/>
                    <a:lumOff val="25000"/>
                  </a:schemeClr>
                </a:solidFill>
                <a:latin typeface="Museo Sans 100"/>
              </a:defRPr>
            </a:lvl1pPr>
          </a:lstStyle>
          <a:p>
            <a:pPr algn="ctr">
              <a:defRPr/>
            </a:pPr>
            <a:r>
              <a:rPr lang="en-US" sz="1400" dirty="0">
                <a:solidFill>
                  <a:srgbClr val="00AEEF"/>
                </a:solidFill>
                <a:latin typeface="Century Gothic" panose="020B0502020202020204" pitchFamily="34" charset="0"/>
              </a:rPr>
              <a:t>User Phase:</a:t>
            </a:r>
          </a:p>
          <a:p>
            <a:pPr algn="ctr">
              <a:defRPr/>
            </a:pPr>
            <a:endParaRPr lang="en-US" sz="1400" dirty="0">
              <a:solidFill>
                <a:srgbClr val="00AEEF"/>
              </a:solidFill>
              <a:latin typeface="Century Gothic" panose="020B0502020202020204" pitchFamily="34" charset="0"/>
            </a:endParaRPr>
          </a:p>
          <a:p>
            <a:pPr algn="ctr">
              <a:defRPr/>
            </a:pPr>
            <a:r>
              <a:rPr lang="en-US" sz="800" b="0" dirty="0">
                <a:solidFill>
                  <a:schemeClr val="bg1"/>
                </a:solidFill>
                <a:latin typeface="Century Gothic" panose="020B0502020202020204" pitchFamily="34" charset="0"/>
              </a:rPr>
              <a:t>Micro-</a:t>
            </a:r>
            <a:r>
              <a:rPr lang="en-US" sz="800" b="0" dirty="0" err="1">
                <a:solidFill>
                  <a:schemeClr val="bg1"/>
                </a:solidFill>
                <a:latin typeface="Century Gothic" panose="020B0502020202020204" pitchFamily="34" charset="0"/>
              </a:rPr>
              <a:t>fibres</a:t>
            </a:r>
            <a:r>
              <a:rPr lang="en-US" sz="800" b="0" dirty="0">
                <a:solidFill>
                  <a:schemeClr val="bg1"/>
                </a:solidFill>
                <a:latin typeface="Century Gothic" panose="020B0502020202020204" pitchFamily="34" charset="0"/>
              </a:rPr>
              <a:t> released into environment?</a:t>
            </a:r>
          </a:p>
          <a:p>
            <a:pPr algn="ctr">
              <a:defRPr/>
            </a:pPr>
            <a:r>
              <a:rPr lang="en-US" sz="800" b="0" dirty="0">
                <a:solidFill>
                  <a:schemeClr val="bg1"/>
                </a:solidFill>
                <a:latin typeface="Century Gothic" panose="020B0502020202020204" pitchFamily="34" charset="0"/>
              </a:rPr>
              <a:t>Washing temp &amp; frequency?</a:t>
            </a:r>
          </a:p>
          <a:p>
            <a:pPr algn="ctr">
              <a:defRPr/>
            </a:pPr>
            <a:r>
              <a:rPr lang="en-US" sz="800" b="0" dirty="0">
                <a:solidFill>
                  <a:schemeClr val="bg1"/>
                </a:solidFill>
                <a:latin typeface="Century Gothic" panose="020B0502020202020204" pitchFamily="34" charset="0"/>
              </a:rPr>
              <a:t>Durability?</a:t>
            </a:r>
          </a:p>
        </p:txBody>
      </p:sp>
      <p:sp>
        <p:nvSpPr>
          <p:cNvPr id="12" name="TextBox 11">
            <a:extLst>
              <a:ext uri="{FF2B5EF4-FFF2-40B4-BE49-F238E27FC236}">
                <a16:creationId xmlns:a16="http://schemas.microsoft.com/office/drawing/2014/main" id="{D474093F-B5EF-4A05-94FD-B647E8CF055E}"/>
              </a:ext>
            </a:extLst>
          </p:cNvPr>
          <p:cNvSpPr txBox="1"/>
          <p:nvPr/>
        </p:nvSpPr>
        <p:spPr>
          <a:xfrm>
            <a:off x="9645881" y="2701804"/>
            <a:ext cx="1717951" cy="1200329"/>
          </a:xfrm>
          <a:prstGeom prst="rect">
            <a:avLst/>
          </a:prstGeom>
          <a:noFill/>
          <a:ln w="19050">
            <a:noFill/>
          </a:ln>
        </p:spPr>
        <p:txBody>
          <a:bodyPr wrap="square" rtlCol="0">
            <a:spAutoFit/>
          </a:bodyPr>
          <a:lstStyle>
            <a:defPPr>
              <a:defRPr lang="en-US"/>
            </a:defPPr>
            <a:lvl1pPr>
              <a:defRPr sz="1200" b="1">
                <a:solidFill>
                  <a:schemeClr val="tx1">
                    <a:lumMod val="75000"/>
                    <a:lumOff val="25000"/>
                  </a:schemeClr>
                </a:solidFill>
                <a:latin typeface="Museo Sans 100"/>
              </a:defRPr>
            </a:lvl1pPr>
          </a:lstStyle>
          <a:p>
            <a:pPr algn="ctr">
              <a:defRPr/>
            </a:pPr>
            <a:r>
              <a:rPr lang="en-US" sz="1400" dirty="0">
                <a:solidFill>
                  <a:srgbClr val="00AEEF"/>
                </a:solidFill>
                <a:latin typeface="Century Gothic" panose="020B0502020202020204" pitchFamily="34" charset="0"/>
              </a:rPr>
              <a:t>Transport:</a:t>
            </a:r>
          </a:p>
          <a:p>
            <a:pPr algn="ctr">
              <a:defRPr/>
            </a:pPr>
            <a:endParaRPr lang="en-US" sz="1400" dirty="0">
              <a:solidFill>
                <a:srgbClr val="00AEEF"/>
              </a:solidFill>
              <a:latin typeface="Century Gothic" panose="020B0502020202020204" pitchFamily="34" charset="0"/>
            </a:endParaRPr>
          </a:p>
          <a:p>
            <a:pPr algn="ctr">
              <a:defRPr/>
            </a:pPr>
            <a:r>
              <a:rPr lang="en-US" sz="800" b="0" dirty="0">
                <a:solidFill>
                  <a:schemeClr val="bg1"/>
                </a:solidFill>
                <a:latin typeface="Century Gothic" panose="020B0502020202020204" pitchFamily="34" charset="0"/>
              </a:rPr>
              <a:t>Packaging options</a:t>
            </a:r>
          </a:p>
          <a:p>
            <a:pPr algn="ctr">
              <a:defRPr/>
            </a:pPr>
            <a:r>
              <a:rPr lang="en-US" sz="800" b="0" dirty="0">
                <a:solidFill>
                  <a:schemeClr val="bg1"/>
                </a:solidFill>
                <a:latin typeface="Century Gothic" panose="020B0502020202020204" pitchFamily="34" charset="0"/>
              </a:rPr>
              <a:t>Shipping method</a:t>
            </a:r>
          </a:p>
          <a:p>
            <a:pPr algn="ctr">
              <a:defRPr/>
            </a:pPr>
            <a:r>
              <a:rPr lang="en-US" sz="800" b="0" dirty="0">
                <a:solidFill>
                  <a:schemeClr val="bg1"/>
                </a:solidFill>
                <a:latin typeface="Century Gothic" panose="020B0502020202020204" pitchFamily="34" charset="0"/>
              </a:rPr>
              <a:t>Pollution</a:t>
            </a:r>
          </a:p>
          <a:p>
            <a:pPr algn="ctr">
              <a:defRPr/>
            </a:pPr>
            <a:r>
              <a:rPr lang="en-US" sz="800" b="0" dirty="0">
                <a:solidFill>
                  <a:schemeClr val="bg1"/>
                </a:solidFill>
                <a:latin typeface="Century Gothic" panose="020B0502020202020204" pitchFamily="34" charset="0"/>
              </a:rPr>
              <a:t>Carbon footprint</a:t>
            </a:r>
          </a:p>
          <a:p>
            <a:pPr algn="ctr">
              <a:defRPr/>
            </a:pPr>
            <a:endParaRPr lang="en-US" dirty="0">
              <a:solidFill>
                <a:prstClr val="black">
                  <a:lumMod val="75000"/>
                  <a:lumOff val="25000"/>
                </a:prstClr>
              </a:solidFill>
            </a:endParaRPr>
          </a:p>
        </p:txBody>
      </p:sp>
      <p:sp>
        <p:nvSpPr>
          <p:cNvPr id="2" name="TextBox 1">
            <a:extLst>
              <a:ext uri="{FF2B5EF4-FFF2-40B4-BE49-F238E27FC236}">
                <a16:creationId xmlns:a16="http://schemas.microsoft.com/office/drawing/2014/main" id="{875642BF-5E6F-4536-BB92-F26B1E4A5A39}"/>
              </a:ext>
            </a:extLst>
          </p:cNvPr>
          <p:cNvSpPr txBox="1"/>
          <p:nvPr/>
        </p:nvSpPr>
        <p:spPr>
          <a:xfrm>
            <a:off x="4265808" y="87855"/>
            <a:ext cx="3656770" cy="369332"/>
          </a:xfrm>
          <a:prstGeom prst="rect">
            <a:avLst/>
          </a:prstGeom>
          <a:noFill/>
        </p:spPr>
        <p:txBody>
          <a:bodyPr wrap="none" rtlCol="0">
            <a:spAutoFit/>
          </a:bodyPr>
          <a:lstStyle/>
          <a:p>
            <a:pPr algn="ctr">
              <a:defRPr/>
            </a:pPr>
            <a:r>
              <a:rPr lang="en-US" b="1" spc="-100" dirty="0">
                <a:solidFill>
                  <a:srgbClr val="00AEEF"/>
                </a:solidFill>
                <a:latin typeface="Century Gothic" panose="020B0502020202020204" pitchFamily="34" charset="0"/>
              </a:rPr>
              <a:t>Example of Product Considerations</a:t>
            </a:r>
            <a:endParaRPr lang="en-US" sz="1800" b="1" spc="-100" dirty="0">
              <a:solidFill>
                <a:srgbClr val="00AEEF"/>
              </a:solidFill>
              <a:latin typeface="Century Gothic" panose="020B0502020202020204" pitchFamily="34" charset="0"/>
            </a:endParaRPr>
          </a:p>
        </p:txBody>
      </p:sp>
    </p:spTree>
    <p:extLst>
      <p:ext uri="{BB962C8B-B14F-4D97-AF65-F5344CB8AC3E}">
        <p14:creationId xmlns:p14="http://schemas.microsoft.com/office/powerpoint/2010/main" val="190666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nake&#10;&#10;Description automatically generated with low confidence">
            <a:extLst>
              <a:ext uri="{FF2B5EF4-FFF2-40B4-BE49-F238E27FC236}">
                <a16:creationId xmlns:a16="http://schemas.microsoft.com/office/drawing/2014/main" id="{36CEF28A-384D-42BA-9B55-B936463A21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13" name="Title 1">
            <a:extLst>
              <a:ext uri="{FF2B5EF4-FFF2-40B4-BE49-F238E27FC236}">
                <a16:creationId xmlns:a16="http://schemas.microsoft.com/office/drawing/2014/main" id="{5440CCDE-D143-475D-AA56-36B45718569B}"/>
              </a:ext>
            </a:extLst>
          </p:cNvPr>
          <p:cNvSpPr txBox="1">
            <a:spLocks/>
          </p:cNvSpPr>
          <p:nvPr/>
        </p:nvSpPr>
        <p:spPr>
          <a:xfrm>
            <a:off x="198066" y="-117446"/>
            <a:ext cx="8645669" cy="1719743"/>
          </a:xfrm>
          <a:prstGeom prst="rect">
            <a:avLst/>
          </a:prstGeom>
        </p:spPr>
        <p:txBody>
          <a:bodyPr vert="horz" lIns="91440" tIns="45720" rIns="91440" bIns="45720" rtlCol="0" anchor="ctr">
            <a:normAutofit fontScale="97500"/>
          </a:bodyPr>
          <a:lstStyle>
            <a:lvl1pPr algn="l" defTabSz="914398"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spc="-250" dirty="0">
                <a:solidFill>
                  <a:srgbClr val="262626"/>
                </a:solidFill>
                <a:latin typeface="Century Gothic" panose="020B0502020202020204" pitchFamily="34" charset="0"/>
              </a:rPr>
              <a:t>Sustainability Strategy:</a:t>
            </a:r>
          </a:p>
          <a:p>
            <a:r>
              <a:rPr lang="en-GB" sz="3600" b="1" spc="-250" dirty="0">
                <a:solidFill>
                  <a:schemeClr val="accent6">
                    <a:lumMod val="50000"/>
                  </a:schemeClr>
                </a:solidFill>
                <a:latin typeface="Century Gothic" panose="020B0502020202020204" pitchFamily="34" charset="0"/>
              </a:rPr>
              <a:t>4 Pillars - Packaging</a:t>
            </a:r>
          </a:p>
        </p:txBody>
      </p:sp>
      <p:sp>
        <p:nvSpPr>
          <p:cNvPr id="15" name="Content Placeholder 2">
            <a:extLst>
              <a:ext uri="{FF2B5EF4-FFF2-40B4-BE49-F238E27FC236}">
                <a16:creationId xmlns:a16="http://schemas.microsoft.com/office/drawing/2014/main" id="{5C926401-15CB-42C7-9A64-8D7B197D0F56}"/>
              </a:ext>
            </a:extLst>
          </p:cNvPr>
          <p:cNvSpPr>
            <a:spLocks noGrp="1"/>
          </p:cNvSpPr>
          <p:nvPr>
            <p:ph idx="1"/>
          </p:nvPr>
        </p:nvSpPr>
        <p:spPr>
          <a:xfrm>
            <a:off x="198066" y="1520450"/>
            <a:ext cx="7914089" cy="4209416"/>
          </a:xfrm>
        </p:spPr>
        <p:txBody>
          <a:bodyPr>
            <a:noAutofit/>
          </a:bodyPr>
          <a:lstStyle/>
          <a:p>
            <a:pPr marL="0" indent="0">
              <a:buNone/>
            </a:pPr>
            <a:r>
              <a:rPr lang="en-US" sz="1600" b="1" dirty="0">
                <a:latin typeface="Century Gothic" panose="020B0502020202020204" pitchFamily="34" charset="0"/>
              </a:rPr>
              <a:t>We are working with vendors and service providers to minimize negative environmental impact from the packaging we need to protect and deliver  our products safely to customers.</a:t>
            </a:r>
          </a:p>
          <a:p>
            <a:pPr marL="0" indent="0">
              <a:buNone/>
            </a:pPr>
            <a:r>
              <a:rPr lang="en-US" sz="1200" dirty="0">
                <a:latin typeface="Century Gothic" panose="020B0502020202020204" pitchFamily="34" charset="0"/>
              </a:rPr>
              <a:t>We are committed to:</a:t>
            </a: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Limiting unnecessary use of plastic packaging</a:t>
            </a: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Including recycled content in all of our essential plastic packaging</a:t>
            </a: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Only putting recyclable or reusable or biodegradable plastic packaging on the market</a:t>
            </a: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Replace bubble wrap for delicate items with recycled shredded paper</a:t>
            </a: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Making sure that additional components and finishes don’t impact the recyclability of the packaging</a:t>
            </a: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Using Forest Stewardship Council (FSC) certified paper and card from our vendors.</a:t>
            </a:r>
          </a:p>
          <a:p>
            <a:pPr marL="0" indent="0">
              <a:buClr>
                <a:schemeClr val="accent6">
                  <a:lumMod val="50000"/>
                </a:schemeClr>
              </a:buClr>
              <a:buSzPct val="150000"/>
              <a:buNone/>
            </a:pPr>
            <a:r>
              <a:rPr lang="en-US" sz="1200" dirty="0">
                <a:solidFill>
                  <a:srgbClr val="262626"/>
                </a:solidFill>
                <a:latin typeface="Century Gothic" panose="020B0502020202020204" pitchFamily="34" charset="0"/>
              </a:rPr>
              <a:t>For plastics, we are committed to avoiding non-recyclable and worst polluting materials where possible including </a:t>
            </a:r>
            <a:r>
              <a:rPr lang="en-GB" sz="1200" i="0" u="none" strike="noStrike" baseline="0" dirty="0">
                <a:solidFill>
                  <a:srgbClr val="262626"/>
                </a:solidFill>
                <a:latin typeface="Century Gothic" panose="020B0502020202020204" pitchFamily="34" charset="0"/>
              </a:rPr>
              <a:t>PETG (polyethylene terephthalate-glycol); PVC (polyvinyl chloride) and PS (polystyrene).</a:t>
            </a:r>
          </a:p>
          <a:p>
            <a:pPr marL="0" indent="0">
              <a:buNone/>
            </a:pPr>
            <a:endParaRPr lang="en-US" sz="1200" dirty="0">
              <a:latin typeface="Century Gothic" panose="020B0502020202020204" pitchFamily="34" charset="0"/>
            </a:endParaRPr>
          </a:p>
          <a:p>
            <a:pPr marL="0" indent="0">
              <a:buNone/>
            </a:pPr>
            <a:r>
              <a:rPr lang="en-US" sz="1200" dirty="0">
                <a:latin typeface="Century Gothic" panose="020B0502020202020204" pitchFamily="34" charset="0"/>
              </a:rPr>
              <a:t>To safeguard our commitment, we are implementing a checklist for our internal teams                           and vendors to make sure that:</a:t>
            </a: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All the elements of the required packaging have a function	</a:t>
            </a:r>
            <a:r>
              <a:rPr lang="en-GB" sz="1200" dirty="0">
                <a:solidFill>
                  <a:schemeClr val="accent6">
                    <a:lumMod val="50000"/>
                  </a:schemeClr>
                </a:solidFill>
                <a:latin typeface="Wingdings" panose="05000000000000000000" pitchFamily="2" charset="2"/>
              </a:rPr>
              <a:t>þ</a:t>
            </a:r>
            <a:endParaRPr lang="en-US" sz="1200" b="1" dirty="0">
              <a:solidFill>
                <a:schemeClr val="accent6">
                  <a:lumMod val="50000"/>
                </a:schemeClr>
              </a:solidFill>
              <a:latin typeface="Century Gothic" panose="020B0502020202020204" pitchFamily="34" charset="0"/>
            </a:endParaRP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The packaging is recyclable			</a:t>
            </a:r>
            <a:r>
              <a:rPr lang="en-GB" sz="1200" dirty="0">
                <a:solidFill>
                  <a:schemeClr val="accent6">
                    <a:lumMod val="50000"/>
                  </a:schemeClr>
                </a:solidFill>
                <a:latin typeface="Wingdings" panose="05000000000000000000" pitchFamily="2" charset="2"/>
              </a:rPr>
              <a:t> 	þ</a:t>
            </a:r>
            <a:endParaRPr lang="en-US" sz="1200" b="1" dirty="0">
              <a:solidFill>
                <a:schemeClr val="accent6">
                  <a:lumMod val="50000"/>
                </a:schemeClr>
              </a:solidFill>
              <a:latin typeface="Century Gothic" panose="020B0502020202020204" pitchFamily="34" charset="0"/>
            </a:endParaRPr>
          </a:p>
          <a:p>
            <a:pPr>
              <a:buClr>
                <a:schemeClr val="accent6">
                  <a:lumMod val="50000"/>
                </a:schemeClr>
              </a:buClr>
              <a:buSzPct val="150000"/>
            </a:pPr>
            <a:r>
              <a:rPr lang="en-US" sz="1200" b="1" dirty="0">
                <a:solidFill>
                  <a:schemeClr val="accent6">
                    <a:lumMod val="50000"/>
                  </a:schemeClr>
                </a:solidFill>
                <a:latin typeface="Century Gothic" panose="020B0502020202020204" pitchFamily="34" charset="0"/>
              </a:rPr>
              <a:t>The packaging includes recycled, recyclable, biodegradable material	</a:t>
            </a:r>
            <a:r>
              <a:rPr lang="en-GB" sz="1200" dirty="0">
                <a:solidFill>
                  <a:schemeClr val="accent6">
                    <a:lumMod val="50000"/>
                  </a:schemeClr>
                </a:solidFill>
                <a:latin typeface="Wingdings" panose="05000000000000000000" pitchFamily="2" charset="2"/>
              </a:rPr>
              <a:t>þ</a:t>
            </a:r>
            <a:r>
              <a:rPr lang="en-US" sz="1200" b="1" dirty="0">
                <a:solidFill>
                  <a:schemeClr val="accent6">
                    <a:lumMod val="50000"/>
                  </a:schemeClr>
                </a:solidFill>
                <a:latin typeface="Century Gothic" panose="020B0502020202020204" pitchFamily="34" charset="0"/>
              </a:rPr>
              <a:t>   </a:t>
            </a:r>
            <a:endParaRPr lang="en-GB" sz="1200" dirty="0">
              <a:solidFill>
                <a:schemeClr val="accent6">
                  <a:lumMod val="50000"/>
                </a:schemeClr>
              </a:solidFill>
              <a:latin typeface="MS Shell Dlg 2" panose="020B0604030504040204" pitchFamily="34" charset="0"/>
            </a:endParaRPr>
          </a:p>
          <a:p>
            <a:pPr>
              <a:buFontTx/>
              <a:buChar char="-"/>
            </a:pPr>
            <a:endParaRPr lang="en-US" sz="1200" b="1" dirty="0">
              <a:latin typeface="Century Gothic" panose="020B0502020202020204" pitchFamily="34" charset="0"/>
            </a:endParaRPr>
          </a:p>
          <a:p>
            <a:pPr marL="0" indent="0">
              <a:buNone/>
            </a:pPr>
            <a:endParaRPr lang="en-US" sz="1200" dirty="0">
              <a:latin typeface="Century Gothic" panose="020B0502020202020204" pitchFamily="34" charset="0"/>
            </a:endParaRPr>
          </a:p>
          <a:p>
            <a:pPr marL="0" indent="0">
              <a:buNone/>
            </a:pPr>
            <a:endParaRPr lang="en-US" sz="1200" dirty="0">
              <a:latin typeface="Century Gothic" panose="020B0502020202020204" pitchFamily="34" charset="0"/>
            </a:endParaRPr>
          </a:p>
        </p:txBody>
      </p:sp>
    </p:spTree>
    <p:extLst>
      <p:ext uri="{BB962C8B-B14F-4D97-AF65-F5344CB8AC3E}">
        <p14:creationId xmlns:p14="http://schemas.microsoft.com/office/powerpoint/2010/main" val="3493988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9814</TotalTime>
  <Words>2872</Words>
  <Application>Microsoft Macintosh PowerPoint</Application>
  <PresentationFormat>Widescreen</PresentationFormat>
  <Paragraphs>280</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Century Gothic</vt:lpstr>
      <vt:lpstr>MS Shell Dlg 2</vt:lpstr>
      <vt:lpstr>Museo Sans 100</vt:lpstr>
      <vt:lpstr>Wingdings</vt:lpstr>
      <vt:lpstr>Office Theme</vt:lpstr>
      <vt:lpstr>PowerPoint Presentation</vt:lpstr>
      <vt:lpstr>PowerPoint Presentation</vt:lpstr>
      <vt:lpstr>Introduction:  Pledge Objective  and Why We Need To Increase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Sustainability Objectives:  KPIs</vt:lpstr>
      <vt:lpstr>Sustainability Strategy:  Public Commitments</vt:lpstr>
      <vt:lpstr>Sustainability Collaborations: UN Global Compact &amp; SDGs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Matrix APA</dc:creator>
  <cp:lastModifiedBy>Russell Coulston</cp:lastModifiedBy>
  <cp:revision>417</cp:revision>
  <cp:lastPrinted>2020-06-10T02:14:31Z</cp:lastPrinted>
  <dcterms:created xsi:type="dcterms:W3CDTF">2020-03-05T11:07:42Z</dcterms:created>
  <dcterms:modified xsi:type="dcterms:W3CDTF">2022-03-09T14:08:02Z</dcterms:modified>
</cp:coreProperties>
</file>